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68580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42" roundtripDataSignature="AMtx7mgo5HLmL6l2/GkJg0BjMX6ccvBh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7B1D9B-6E94-4D9F-8B27-BB0B04C3C866}">
  <a:tblStyle styleId="{FE7B1D9B-6E94-4D9F-8B27-BB0B04C3C86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customschemas.google.com/relationships/presentationmetadata" Target="metadata"/><Relationship Id="rId41" Type="http://schemas.openxmlformats.org/officeDocument/2006/relationships/font" Target="fonts/Robo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A"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99fb69c6a9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399fb69c6a9_0_17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CA"/>
              <a:t>Reasoning for Task Design:</a:t>
            </a:r>
            <a:endParaRPr/>
          </a:p>
          <a:p>
            <a:pPr indent="0" lvl="0" marL="0" rtl="0" algn="l">
              <a:lnSpc>
                <a:spcPct val="100000"/>
              </a:lnSpc>
              <a:spcBef>
                <a:spcPts val="0"/>
              </a:spcBef>
              <a:spcAft>
                <a:spcPts val="0"/>
              </a:spcAft>
              <a:buSzPts val="1400"/>
              <a:buNone/>
            </a:pPr>
            <a:r>
              <a:rPr b="1" lang="en-CA"/>
              <a:t>Voltage Sensor and Pump Current Sensor</a:t>
            </a:r>
            <a:r>
              <a:rPr lang="en-CA"/>
              <a:t> tasks are lower priority because they are periodic tasks responsible for reading data and setting error flags. They don’t need real-time intervention.</a:t>
            </a:r>
            <a:endParaRPr/>
          </a:p>
          <a:p>
            <a:pPr indent="0" lvl="0" marL="0" rtl="0" algn="l">
              <a:lnSpc>
                <a:spcPct val="100000"/>
              </a:lnSpc>
              <a:spcBef>
                <a:spcPts val="0"/>
              </a:spcBef>
              <a:spcAft>
                <a:spcPts val="0"/>
              </a:spcAft>
              <a:buSzPts val="1400"/>
              <a:buNone/>
            </a:pPr>
            <a:r>
              <a:rPr b="1" lang="en-CA"/>
              <a:t>Pump Control Task</a:t>
            </a:r>
            <a:r>
              <a:rPr lang="en-CA"/>
              <a:t> needs higher priority because it directly controls the pump, which is critical to the system. Immediate response is necessary to ensure the pump operates only when the state is valid.</a:t>
            </a:r>
            <a:endParaRPr/>
          </a:p>
          <a:p>
            <a:pPr indent="0" lvl="0" marL="0" rtl="0" algn="l">
              <a:lnSpc>
                <a:spcPct val="100000"/>
              </a:lnSpc>
              <a:spcBef>
                <a:spcPts val="0"/>
              </a:spcBef>
              <a:spcAft>
                <a:spcPts val="0"/>
              </a:spcAft>
              <a:buSzPts val="1400"/>
              <a:buNone/>
            </a:pPr>
            <a:r>
              <a:rPr b="1" lang="en-CA"/>
              <a:t>State Machine Task</a:t>
            </a:r>
            <a:r>
              <a:rPr lang="en-CA"/>
              <a:t> is the highest priority to manage state transitions promptly. It has to monitor both the voltage and current sensors and respond accordingly, handling errors and transitions between Charging, Discharging, and Standby states.</a:t>
            </a:r>
            <a:endParaRPr/>
          </a:p>
          <a:p>
            <a:pPr indent="0" lvl="0" marL="0" rtl="0" algn="l">
              <a:lnSpc>
                <a:spcPct val="100000"/>
              </a:lnSpc>
              <a:spcBef>
                <a:spcPts val="0"/>
              </a:spcBef>
              <a:spcAft>
                <a:spcPts val="0"/>
              </a:spcAft>
              <a:buSzPts val="1400"/>
              <a:buNone/>
            </a:pPr>
            <a:r>
              <a:t/>
            </a:r>
            <a:endParaRPr/>
          </a:p>
        </p:txBody>
      </p:sp>
      <p:sp>
        <p:nvSpPr>
          <p:cNvPr id="286" name="Google Shape;28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A"/>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2" name="Google Shape;34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3" name="Google Shape;353;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320"/>
              </a:spcBef>
              <a:spcAft>
                <a:spcPts val="0"/>
              </a:spcAft>
              <a:buNone/>
            </a:pPr>
            <a:r>
              <a:rPr lang="en-CA" sz="1600">
                <a:latin typeface="Calibri"/>
                <a:ea typeface="Calibri"/>
                <a:cs typeface="Calibri"/>
                <a:sym typeface="Calibri"/>
              </a:rPr>
              <a:t>The main content of this presentation is all about how I make </a:t>
            </a:r>
            <a:r>
              <a:rPr lang="en-CA" sz="1600">
                <a:latin typeface="Calibri"/>
                <a:ea typeface="Calibri"/>
                <a:cs typeface="Calibri"/>
                <a:sym typeface="Calibri"/>
              </a:rPr>
              <a:t>reliable</a:t>
            </a:r>
            <a:r>
              <a:rPr lang="en-CA" sz="1600">
                <a:latin typeface="Calibri"/>
                <a:ea typeface="Calibri"/>
                <a:cs typeface="Calibri"/>
                <a:sym typeface="Calibri"/>
              </a:rPr>
              <a:t> firmware from analyzing the requirement analysis to performing a verification</a:t>
            </a:r>
            <a:endParaRPr>
              <a:latin typeface="Calibri"/>
              <a:ea typeface="Calibri"/>
              <a:cs typeface="Calibri"/>
              <a:sym typeface="Calibri"/>
            </a:endParaRPr>
          </a:p>
        </p:txBody>
      </p:sp>
      <p:sp>
        <p:nvSpPr>
          <p:cNvPr id="99" name="Google Shape;99;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99fb69c6a9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6" name="Google Shape;366;g399fb69c6a9_0_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99fb69c6a9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399fb69c6a9_0_6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99fb69c6a9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399fb69c6a9_0_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99fb69c6a9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2" name="Google Shape;402;g399fb69c6a9_0_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99fb69c6a9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399fb69c6a9_0_1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99fb69c6a9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6" name="Google Shape;426;g399fb69c6a9_0_1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4" name="Google Shape;464;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1" name="Google Shape;111;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a593f84260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A"/>
              <a:t>Once upon the time</a:t>
            </a:r>
            <a:endParaRPr/>
          </a:p>
          <a:p>
            <a:pPr indent="0" lvl="0" marL="0" rtl="0" algn="l">
              <a:lnSpc>
                <a:spcPct val="100000"/>
              </a:lnSpc>
              <a:spcBef>
                <a:spcPts val="0"/>
              </a:spcBef>
              <a:spcAft>
                <a:spcPts val="0"/>
              </a:spcAft>
              <a:buSzPts val="1400"/>
              <a:buNone/>
            </a:pPr>
            <a:r>
              <a:rPr lang="en-CA"/>
              <a:t>I got a requirements from Santa, elves union. They want me making the first-time ever oven in the tall oak tree.</a:t>
            </a:r>
            <a:br>
              <a:rPr lang="en-CA"/>
            </a:br>
            <a:r>
              <a:rPr lang="en-CA"/>
              <a:t>The most important thing, I have to make a safe firmware for that oven accordingly to make sure Santas get out of any fire trouble this winter and deliver the gift for everyone on time</a:t>
            </a:r>
            <a:endParaRPr/>
          </a:p>
        </p:txBody>
      </p:sp>
      <p:sp>
        <p:nvSpPr>
          <p:cNvPr id="126" name="Google Shape;126;g3a593f84260_1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a593f84260_1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A"/>
              <a:t>Based on requirement, I made a 4 groups of goal</a:t>
            </a:r>
            <a:endParaRPr/>
          </a:p>
        </p:txBody>
      </p:sp>
      <p:sp>
        <p:nvSpPr>
          <p:cNvPr id="134" name="Google Shape;134;g3a593f84260_1_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a593f84260_1_5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a593f84260_1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CA"/>
              <a:t>The mision is quite clear. Try to main a setpoint temperature.</a:t>
            </a:r>
            <a:endParaRPr/>
          </a:p>
          <a:p>
            <a:pPr indent="0" lvl="0" marL="0" rtl="0" algn="l">
              <a:spcBef>
                <a:spcPts val="0"/>
              </a:spcBef>
              <a:spcAft>
                <a:spcPts val="0"/>
              </a:spcAft>
              <a:buNone/>
            </a:pPr>
            <a:r>
              <a:t/>
            </a:r>
            <a:endParaRPr/>
          </a:p>
        </p:txBody>
      </p:sp>
      <p:sp>
        <p:nvSpPr>
          <p:cNvPr id="146" name="Google Shape;146;g3a593f84260_1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CA" sz="1050">
                <a:solidFill>
                  <a:srgbClr val="222222"/>
                </a:solidFill>
                <a:highlight>
                  <a:srgbClr val="E1E9F7"/>
                </a:highlight>
                <a:latin typeface="Roboto"/>
                <a:ea typeface="Roboto"/>
                <a:cs typeface="Roboto"/>
                <a:sym typeface="Roboto"/>
              </a:rPr>
              <a:t>3_High-level functional requirements</a:t>
            </a:r>
            <a:endParaRPr b="1" sz="1050">
              <a:solidFill>
                <a:srgbClr val="222222"/>
              </a:solidFill>
              <a:highlight>
                <a:srgbClr val="E1E9F7"/>
              </a:highlight>
              <a:latin typeface="Roboto"/>
              <a:ea typeface="Roboto"/>
              <a:cs typeface="Roboto"/>
              <a:sym typeface="Roboto"/>
            </a:endParaRPr>
          </a:p>
          <a:p>
            <a:pPr indent="0" lvl="0" marL="0" rtl="0" algn="l">
              <a:lnSpc>
                <a:spcPct val="100000"/>
              </a:lnSpc>
              <a:spcBef>
                <a:spcPts val="0"/>
              </a:spcBef>
              <a:spcAft>
                <a:spcPts val="0"/>
              </a:spcAft>
              <a:buSzPts val="1400"/>
              <a:buNone/>
            </a:pPr>
            <a:r>
              <a:rPr b="1" lang="en-CA" sz="1050">
                <a:solidFill>
                  <a:srgbClr val="222222"/>
                </a:solidFill>
                <a:highlight>
                  <a:srgbClr val="E1E9F7"/>
                </a:highlight>
                <a:latin typeface="Roboto"/>
                <a:ea typeface="Roboto"/>
                <a:cs typeface="Roboto"/>
                <a:sym typeface="Roboto"/>
              </a:rPr>
              <a:t>Requirement Traceabiilty Matrix</a:t>
            </a:r>
            <a:endParaRPr b="1" sz="1050">
              <a:solidFill>
                <a:srgbClr val="222222"/>
              </a:solidFill>
              <a:highlight>
                <a:srgbClr val="E1E9F7"/>
              </a:highlight>
              <a:latin typeface="Roboto"/>
              <a:ea typeface="Roboto"/>
              <a:cs typeface="Roboto"/>
              <a:sym typeface="Roboto"/>
            </a:endParaRPr>
          </a:p>
        </p:txBody>
      </p:sp>
      <p:sp>
        <p:nvSpPr>
          <p:cNvPr id="155" name="Google Shape;15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99f6197e8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399f6197e88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3" name="Google Shape;23;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2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9" name="Google Shape;29;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5" name="Google Shape;35;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2" name="Google Shape;42;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8" name="Google Shape;48;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9" name="Google Shape;49;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0" name="Google Shape;50;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1" name="Google Shape;51;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5"/>
          <p:cNvSpPr/>
          <p:nvPr>
            <p:ph idx="2" type="pic"/>
          </p:nvPr>
        </p:nvSpPr>
        <p:spPr>
          <a:xfrm>
            <a:off x="1792288" y="612775"/>
            <a:ext cx="5486400" cy="4114800"/>
          </a:xfrm>
          <a:prstGeom prst="rect">
            <a:avLst/>
          </a:prstGeom>
          <a:noFill/>
          <a:ln>
            <a:noFill/>
          </a:ln>
        </p:spPr>
      </p:sp>
      <p:sp>
        <p:nvSpPr>
          <p:cNvPr id="68" name="Google Shape;68;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github.com/thaidao/Agco_Trimble_Demo_r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github.com/thaidao/Agco_Trimble_Demo_r3"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github.com/thaidao/Agco_Trimble_Demo_r3"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hyperlink" Target="https://docs.google.com/spreadsheets/d/1LY6pKCF0DQKYStngSQ7gvPw5gUtswfMH/edit?gid=69061649#gid=69061649" TargetMode="External"/><Relationship Id="rId5" Type="http://schemas.openxmlformats.org/officeDocument/2006/relationships/image" Target="../media/image13.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okwi.com/projects/447565694838811649" TargetMode="External"/><Relationship Id="rId4" Type="http://schemas.openxmlformats.org/officeDocument/2006/relationships/hyperlink" Target="https://github.com/thaidao/Agco_Trimble_Demo_r3" TargetMode="External"/><Relationship Id="rId9" Type="http://schemas.openxmlformats.org/officeDocument/2006/relationships/image" Target="../media/image12.png"/><Relationship Id="rId5" Type="http://schemas.openxmlformats.org/officeDocument/2006/relationships/hyperlink" Target="https://github.com/thaidao/Agco_Trimble_Demo_r3" TargetMode="External"/><Relationship Id="rId6" Type="http://schemas.openxmlformats.org/officeDocument/2006/relationships/hyperlink" Target="https://docs.google.com/spreadsheets/d/1LY6pKCF0DQKYStngSQ7gvPw5gUtswfMH/edit?gid=69061649#gid=69061649" TargetMode="External"/><Relationship Id="rId7" Type="http://schemas.openxmlformats.org/officeDocument/2006/relationships/hyperlink" Target="https://docs.google.com/presentation/d/103Ok3i8cX7fiv5sxmxNIwVu5xOM23Qk9/edit?usp=sharing&amp;ouid=117617683072114257206&amp;rtpof=true&amp;sd=true" TargetMode="External"/><Relationship Id="rId8"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docs.google.com/spreadsheets/d/1_bKqcouzSdRu0DLSGG12SuqNOqV_nwlnsyoPkmHdIoc/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 name="Google Shape;89;p1"/>
          <p:cNvSpPr/>
          <p:nvPr/>
        </p:nvSpPr>
        <p:spPr>
          <a:xfrm rot="10800000">
            <a:off x="-1" y="-22693"/>
            <a:ext cx="9143998" cy="4374129"/>
          </a:xfrm>
          <a:prstGeom prst="rect">
            <a:avLst/>
          </a:prstGeom>
          <a:gradFill>
            <a:gsLst>
              <a:gs pos="0">
                <a:srgbClr val="366092"/>
              </a:gs>
              <a:gs pos="100000">
                <a:srgbClr val="000000"/>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p:nvPr/>
        </p:nvSpPr>
        <p:spPr>
          <a:xfrm rot="5400000">
            <a:off x="2384720" y="-2407841"/>
            <a:ext cx="4374557" cy="9144000"/>
          </a:xfrm>
          <a:prstGeom prst="rect">
            <a:avLst/>
          </a:prstGeom>
          <a:gradFill>
            <a:gsLst>
              <a:gs pos="0">
                <a:srgbClr val="4F81BD">
                  <a:alpha val="0"/>
                </a:srgbClr>
              </a:gs>
              <a:gs pos="40000">
                <a:srgbClr val="4F81BD">
                  <a:alpha val="0"/>
                </a:srgbClr>
              </a:gs>
              <a:gs pos="100000">
                <a:srgbClr val="366092">
                  <a:alpha val="51372"/>
                </a:srgbClr>
              </a:gs>
            </a:gsLst>
            <a:lin ang="2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 name="Google Shape;91;p1"/>
          <p:cNvSpPr/>
          <p:nvPr/>
        </p:nvSpPr>
        <p:spPr>
          <a:xfrm rot="5400000">
            <a:off x="2555756" y="-2236808"/>
            <a:ext cx="4374128" cy="8802359"/>
          </a:xfrm>
          <a:prstGeom prst="rect">
            <a:avLst/>
          </a:prstGeom>
          <a:gradFill>
            <a:gsLst>
              <a:gs pos="0">
                <a:srgbClr val="4F81BD">
                  <a:alpha val="0"/>
                </a:srgbClr>
              </a:gs>
              <a:gs pos="17000">
                <a:srgbClr val="4F81BD">
                  <a:alpha val="0"/>
                </a:srgbClr>
              </a:gs>
              <a:gs pos="100000">
                <a:srgbClr val="000000">
                  <a:alpha val="36470"/>
                </a:srgbClr>
              </a:gs>
            </a:gsLst>
            <a:lin ang="7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1"/>
          <p:cNvSpPr/>
          <p:nvPr/>
        </p:nvSpPr>
        <p:spPr>
          <a:xfrm>
            <a:off x="-3" y="-22690"/>
            <a:ext cx="6406863" cy="4374126"/>
          </a:xfrm>
          <a:prstGeom prst="rect">
            <a:avLst/>
          </a:prstGeom>
          <a:gradFill>
            <a:gsLst>
              <a:gs pos="0">
                <a:srgbClr val="244061">
                  <a:alpha val="0"/>
                </a:srgbClr>
              </a:gs>
              <a:gs pos="100000">
                <a:srgbClr val="000000">
                  <a:alpha val="24313"/>
                </a:srgbClr>
              </a:gs>
            </a:gsLst>
            <a:lin ang="18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rot="-9091028">
            <a:off x="4459073" y="-1032053"/>
            <a:ext cx="3742610" cy="4439131"/>
          </a:xfrm>
          <a:custGeom>
            <a:rect b="b" l="l" r="r" t="t"/>
            <a:pathLst>
              <a:path extrusionOk="0" h="4439131" w="4990147">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rgbClr val="4F81BD">
                  <a:alpha val="21568"/>
                </a:srgbClr>
              </a:gs>
              <a:gs pos="87000">
                <a:srgbClr val="93B3D7">
                  <a:alpha val="1568"/>
                </a:srgbClr>
              </a:gs>
              <a:gs pos="100000">
                <a:srgbClr val="93B3D7">
                  <a:alpha val="1568"/>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txBox="1"/>
          <p:nvPr>
            <p:ph type="title"/>
          </p:nvPr>
        </p:nvSpPr>
        <p:spPr>
          <a:xfrm>
            <a:off x="986118" y="735106"/>
            <a:ext cx="7540322" cy="292847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b="1" lang="en-CA" sz="4000">
                <a:solidFill>
                  <a:srgbClr val="FFFFFF"/>
                </a:solidFill>
                <a:latin typeface="Calibri"/>
                <a:ea typeface="Calibri"/>
                <a:cs typeface="Calibri"/>
                <a:sym typeface="Calibri"/>
              </a:rPr>
              <a:t>Project Report</a:t>
            </a:r>
            <a:br>
              <a:rPr lang="en-CA" sz="4000">
                <a:solidFill>
                  <a:srgbClr val="FFFFFF"/>
                </a:solidFill>
                <a:latin typeface="Calibri"/>
                <a:ea typeface="Calibri"/>
                <a:cs typeface="Calibri"/>
                <a:sym typeface="Calibri"/>
              </a:rPr>
            </a:br>
            <a:r>
              <a:rPr b="1" lang="en-CA" sz="4000">
                <a:solidFill>
                  <a:srgbClr val="FFFFFF"/>
                </a:solidFill>
                <a:latin typeface="Calibri"/>
                <a:ea typeface="Calibri"/>
                <a:cs typeface="Calibri"/>
                <a:sym typeface="Calibri"/>
              </a:rPr>
              <a:t>Embedded System Design &amp; Implementation</a:t>
            </a:r>
            <a:br>
              <a:rPr lang="en-CA" sz="3900">
                <a:solidFill>
                  <a:srgbClr val="FFFFFF"/>
                </a:solidFill>
                <a:latin typeface="Calibri"/>
                <a:ea typeface="Calibri"/>
                <a:cs typeface="Calibri"/>
                <a:sym typeface="Calibri"/>
              </a:rPr>
            </a:br>
            <a:r>
              <a:rPr lang="en-CA" sz="2400">
                <a:solidFill>
                  <a:srgbClr val="FFFFFF"/>
                </a:solidFill>
                <a:latin typeface="Calibri"/>
                <a:ea typeface="Calibri"/>
                <a:cs typeface="Calibri"/>
                <a:sym typeface="Calibri"/>
              </a:rPr>
              <a:t>(Bare m</a:t>
            </a:r>
            <a:r>
              <a:rPr lang="en-CA" sz="2400">
                <a:solidFill>
                  <a:srgbClr val="FFFFFF"/>
                </a:solidFill>
              </a:rPr>
              <a:t>etal f</a:t>
            </a:r>
            <a:r>
              <a:rPr lang="en-CA" sz="2400">
                <a:solidFill>
                  <a:srgbClr val="FFFFFF"/>
                </a:solidFill>
                <a:latin typeface="Calibri"/>
                <a:ea typeface="Calibri"/>
                <a:cs typeface="Calibri"/>
                <a:sym typeface="Calibri"/>
              </a:rPr>
              <a:t>irmware on </a:t>
            </a:r>
            <a:r>
              <a:rPr lang="en-CA" sz="2400">
                <a:solidFill>
                  <a:srgbClr val="FFFFFF"/>
                </a:solidFill>
              </a:rPr>
              <a:t>Arduino Uno - Wokwi</a:t>
            </a:r>
            <a:r>
              <a:rPr lang="en-CA" sz="2400">
                <a:solidFill>
                  <a:srgbClr val="FFFFFF"/>
                </a:solidFill>
                <a:latin typeface="Calibri"/>
                <a:ea typeface="Calibri"/>
                <a:cs typeface="Calibri"/>
                <a:sym typeface="Calibri"/>
              </a:rPr>
              <a:t>)</a:t>
            </a:r>
            <a:endParaRPr/>
          </a:p>
        </p:txBody>
      </p:sp>
      <p:sp>
        <p:nvSpPr>
          <p:cNvPr id="95" name="Google Shape;95;p1"/>
          <p:cNvSpPr txBox="1"/>
          <p:nvPr/>
        </p:nvSpPr>
        <p:spPr>
          <a:xfrm>
            <a:off x="1013011" y="4870824"/>
            <a:ext cx="7504463" cy="1458258"/>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400"/>
              <a:buFont typeface="Arial"/>
              <a:buNone/>
            </a:pPr>
            <a:r>
              <a:rPr b="1" i="0" lang="en-CA" sz="2400" u="none" cap="none" strike="noStrike">
                <a:solidFill>
                  <a:schemeClr val="dk1"/>
                </a:solidFill>
                <a:latin typeface="Calibri"/>
                <a:ea typeface="Calibri"/>
                <a:cs typeface="Calibri"/>
                <a:sym typeface="Calibri"/>
              </a:rPr>
              <a:t>Version:</a:t>
            </a:r>
            <a:r>
              <a:rPr b="0" i="0" lang="en-CA" sz="2400" u="none" cap="none" strike="noStrike">
                <a:solidFill>
                  <a:schemeClr val="dk1"/>
                </a:solidFill>
                <a:latin typeface="Calibri"/>
                <a:ea typeface="Calibri"/>
                <a:cs typeface="Calibri"/>
                <a:sym typeface="Calibri"/>
              </a:rPr>
              <a:t> 1.</a:t>
            </a:r>
            <a:r>
              <a:rPr lang="en-CA" sz="2400">
                <a:solidFill>
                  <a:schemeClr val="dk1"/>
                </a:solidFill>
                <a:latin typeface="Calibri"/>
                <a:ea typeface="Calibri"/>
                <a:cs typeface="Calibri"/>
                <a:sym typeface="Calibri"/>
              </a:rPr>
              <a:t>2</a:t>
            </a:r>
            <a:br>
              <a:rPr b="0" i="0" lang="en-CA" sz="2400" u="none" cap="none" strike="noStrike">
                <a:solidFill>
                  <a:schemeClr val="dk1"/>
                </a:solidFill>
                <a:latin typeface="Calibri"/>
                <a:ea typeface="Calibri"/>
                <a:cs typeface="Calibri"/>
                <a:sym typeface="Calibri"/>
              </a:rPr>
            </a:br>
            <a:r>
              <a:rPr b="1" i="0" lang="en-CA" sz="2400" u="none" cap="none" strike="noStrike">
                <a:solidFill>
                  <a:schemeClr val="dk1"/>
                </a:solidFill>
                <a:latin typeface="Calibri"/>
                <a:ea typeface="Calibri"/>
                <a:cs typeface="Calibri"/>
                <a:sym typeface="Calibri"/>
              </a:rPr>
              <a:t>Author:</a:t>
            </a:r>
            <a:r>
              <a:rPr b="0" i="0" lang="en-CA" sz="2400" u="none" cap="none" strike="noStrike">
                <a:solidFill>
                  <a:schemeClr val="dk1"/>
                </a:solidFill>
                <a:latin typeface="Calibri"/>
                <a:ea typeface="Calibri"/>
                <a:cs typeface="Calibri"/>
                <a:sym typeface="Calibri"/>
              </a:rPr>
              <a:t> Thai (Thomas)</a:t>
            </a:r>
            <a:br>
              <a:rPr b="0" i="0" lang="en-CA" sz="2400" u="none" cap="none" strike="noStrike">
                <a:solidFill>
                  <a:schemeClr val="dk1"/>
                </a:solidFill>
                <a:latin typeface="Calibri"/>
                <a:ea typeface="Calibri"/>
                <a:cs typeface="Calibri"/>
                <a:sym typeface="Calibri"/>
              </a:rPr>
            </a:br>
            <a:r>
              <a:rPr b="1" i="0" lang="en-CA" sz="2400" u="none" cap="none" strike="noStrike">
                <a:solidFill>
                  <a:schemeClr val="dk1"/>
                </a:solidFill>
                <a:latin typeface="Calibri"/>
                <a:ea typeface="Calibri"/>
                <a:cs typeface="Calibri"/>
                <a:sym typeface="Calibri"/>
              </a:rPr>
              <a:t>Date:</a:t>
            </a:r>
            <a:r>
              <a:rPr b="0" i="0" lang="en-CA" sz="2400" u="none" cap="none" strike="noStrike">
                <a:solidFill>
                  <a:schemeClr val="dk1"/>
                </a:solidFill>
                <a:latin typeface="Calibri"/>
                <a:ea typeface="Calibri"/>
                <a:cs typeface="Calibri"/>
                <a:sym typeface="Calibri"/>
              </a:rPr>
              <a:t>  </a:t>
            </a:r>
            <a:r>
              <a:rPr lang="en-CA" sz="2400">
                <a:solidFill>
                  <a:schemeClr val="dk1"/>
                </a:solidFill>
                <a:latin typeface="Calibri"/>
                <a:ea typeface="Calibri"/>
                <a:cs typeface="Calibri"/>
                <a:sym typeface="Calibri"/>
              </a:rPr>
              <a:t>November</a:t>
            </a:r>
            <a:r>
              <a:rPr b="0" i="0" lang="en-CA" sz="2400" u="none" cap="none" strike="noStrike">
                <a:solidFill>
                  <a:schemeClr val="dk1"/>
                </a:solidFill>
                <a:latin typeface="Calibri"/>
                <a:ea typeface="Calibri"/>
                <a:cs typeface="Calibri"/>
                <a:sym typeface="Calibri"/>
              </a:rPr>
              <a:t> </a:t>
            </a:r>
            <a:r>
              <a:rPr lang="en-CA" sz="2400">
                <a:solidFill>
                  <a:schemeClr val="dk1"/>
                </a:solidFill>
                <a:latin typeface="Calibri"/>
                <a:ea typeface="Calibri"/>
                <a:cs typeface="Calibri"/>
                <a:sym typeface="Calibri"/>
              </a:rPr>
              <a:t>20</a:t>
            </a:r>
            <a:r>
              <a:rPr b="0" i="0" lang="en-CA" sz="2400" u="none" cap="none" strike="noStrike">
                <a:solidFill>
                  <a:schemeClr val="dk1"/>
                </a:solidFill>
                <a:latin typeface="Calibri"/>
                <a:ea typeface="Calibri"/>
                <a:cs typeface="Calibri"/>
                <a:sym typeface="Calibri"/>
              </a:rPr>
              <a:t>,  2025</a:t>
            </a:r>
            <a:endParaRPr b="0" i="0" sz="1400" u="none" cap="none" strike="noStrike">
              <a:solidFill>
                <a:srgbClr val="000000"/>
              </a:solidFill>
              <a:latin typeface="Arial"/>
              <a:ea typeface="Arial"/>
              <a:cs typeface="Arial"/>
              <a:sym typeface="Arial"/>
            </a:endParaRPr>
          </a:p>
        </p:txBody>
      </p:sp>
      <p:sp>
        <p:nvSpPr>
          <p:cNvPr id="96" name="Google Shape;96;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6"/>
          <p:cNvSpPr txBox="1"/>
          <p:nvPr>
            <p:ph type="title"/>
          </p:nvPr>
        </p:nvSpPr>
        <p:spPr>
          <a:xfrm>
            <a:off x="524784" y="248038"/>
            <a:ext cx="8162016"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CA" sz="3600"/>
              <a:t>Flowchart</a:t>
            </a:r>
            <a:r>
              <a:rPr lang="en-CA" sz="3600"/>
              <a:t> diagram</a:t>
            </a:r>
            <a:endParaRPr sz="3500">
              <a:latin typeface="Calibri"/>
              <a:ea typeface="Calibri"/>
              <a:cs typeface="Calibri"/>
              <a:sym typeface="Calibri"/>
            </a:endParaRPr>
          </a:p>
        </p:txBody>
      </p:sp>
      <p:sp>
        <p:nvSpPr>
          <p:cNvPr id="213" name="Google Shape;213;p6"/>
          <p:cNvSpPr/>
          <p:nvPr/>
        </p:nvSpPr>
        <p:spPr>
          <a:xfrm>
            <a:off x="519437" y="2010938"/>
            <a:ext cx="2234100" cy="660300"/>
          </a:xfrm>
          <a:prstGeom prst="rect">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500">
                <a:latin typeface="Calibri"/>
                <a:ea typeface="Calibri"/>
                <a:cs typeface="Calibri"/>
                <a:sym typeface="Calibri"/>
              </a:rPr>
              <a:t>Read &amp; filter sensors </a:t>
            </a:r>
            <a:endParaRPr b="1" sz="15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500">
                <a:latin typeface="Calibri"/>
                <a:ea typeface="Calibri"/>
                <a:cs typeface="Calibri"/>
                <a:sym typeface="Calibri"/>
              </a:rPr>
              <a:t>(vref, temperature signal)</a:t>
            </a:r>
            <a:endParaRPr b="1" i="0" sz="1500" u="none" cap="none" strike="noStrike">
              <a:solidFill>
                <a:srgbClr val="000000"/>
              </a:solidFill>
            </a:endParaRPr>
          </a:p>
        </p:txBody>
      </p:sp>
      <p:cxnSp>
        <p:nvCxnSpPr>
          <p:cNvPr id="214" name="Google Shape;214;p6"/>
          <p:cNvCxnSpPr>
            <a:stCxn id="213" idx="2"/>
            <a:endCxn id="215" idx="0"/>
          </p:cNvCxnSpPr>
          <p:nvPr/>
        </p:nvCxnSpPr>
        <p:spPr>
          <a:xfrm>
            <a:off x="1636487" y="2671238"/>
            <a:ext cx="0" cy="333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cxnSp>
        <p:nvCxnSpPr>
          <p:cNvPr id="216" name="Google Shape;216;p6"/>
          <p:cNvCxnSpPr>
            <a:stCxn id="217" idx="3"/>
            <a:endCxn id="218" idx="1"/>
          </p:cNvCxnSpPr>
          <p:nvPr/>
        </p:nvCxnSpPr>
        <p:spPr>
          <a:xfrm flipH="1" rot="10800000">
            <a:off x="2753537" y="2132513"/>
            <a:ext cx="1209300" cy="3189600"/>
          </a:xfrm>
          <a:prstGeom prst="bentConnector3">
            <a:avLst>
              <a:gd fmla="val 49996"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4"/>
              </a:srgbClr>
            </a:outerShdw>
          </a:effectLst>
        </p:spPr>
      </p:cxnSp>
      <p:grpSp>
        <p:nvGrpSpPr>
          <p:cNvPr id="219" name="Google Shape;219;p6"/>
          <p:cNvGrpSpPr/>
          <p:nvPr/>
        </p:nvGrpSpPr>
        <p:grpSpPr>
          <a:xfrm>
            <a:off x="3962749" y="1593938"/>
            <a:ext cx="1849800" cy="1077300"/>
            <a:chOff x="4257450" y="1895625"/>
            <a:chExt cx="1849800" cy="1077300"/>
          </a:xfrm>
        </p:grpSpPr>
        <p:sp>
          <p:nvSpPr>
            <p:cNvPr id="218" name="Google Shape;218;p6"/>
            <p:cNvSpPr/>
            <p:nvPr/>
          </p:nvSpPr>
          <p:spPr>
            <a:xfrm>
              <a:off x="4257450" y="1895625"/>
              <a:ext cx="1849800" cy="1077300"/>
            </a:xfrm>
            <a:prstGeom prst="flowChartDecision">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0" name="Google Shape;220;p6"/>
            <p:cNvSpPr txBox="1"/>
            <p:nvPr/>
          </p:nvSpPr>
          <p:spPr>
            <a:xfrm>
              <a:off x="4471202" y="2141775"/>
              <a:ext cx="14223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n-CA" sz="1600">
                  <a:solidFill>
                    <a:schemeClr val="dk1"/>
                  </a:solidFill>
                  <a:latin typeface="Calibri"/>
                  <a:ea typeface="Calibri"/>
                  <a:cs typeface="Calibri"/>
                  <a:sym typeface="Calibri"/>
                </a:rPr>
                <a:t>Door open OR</a:t>
              </a:r>
              <a:endParaRPr b="1" sz="16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b="1" lang="en-CA" sz="1600">
                  <a:solidFill>
                    <a:schemeClr val="dk1"/>
                  </a:solidFill>
                  <a:latin typeface="Calibri"/>
                  <a:ea typeface="Calibri"/>
                  <a:cs typeface="Calibri"/>
                  <a:sym typeface="Calibri"/>
                </a:rPr>
                <a:t>Sensor fault?</a:t>
              </a:r>
              <a:endParaRPr b="1" sz="1600">
                <a:solidFill>
                  <a:schemeClr val="dk1"/>
                </a:solidFill>
                <a:latin typeface="Calibri"/>
                <a:ea typeface="Calibri"/>
                <a:cs typeface="Calibri"/>
                <a:sym typeface="Calibri"/>
              </a:endParaRPr>
            </a:p>
          </p:txBody>
        </p:sp>
      </p:grpSp>
      <p:sp>
        <p:nvSpPr>
          <p:cNvPr id="221" name="Google Shape;221;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215" name="Google Shape;215;p6"/>
          <p:cNvSpPr/>
          <p:nvPr/>
        </p:nvSpPr>
        <p:spPr>
          <a:xfrm>
            <a:off x="519437" y="3004613"/>
            <a:ext cx="2234100" cy="660300"/>
          </a:xfrm>
          <a:prstGeom prst="rect">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Evalue faults with</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Timing window</a:t>
            </a:r>
            <a:endParaRPr b="1" sz="1600">
              <a:latin typeface="Calibri"/>
              <a:ea typeface="Calibri"/>
              <a:cs typeface="Calibri"/>
              <a:sym typeface="Calibri"/>
            </a:endParaRPr>
          </a:p>
        </p:txBody>
      </p:sp>
      <p:sp>
        <p:nvSpPr>
          <p:cNvPr id="222" name="Google Shape;222;p6"/>
          <p:cNvSpPr/>
          <p:nvPr/>
        </p:nvSpPr>
        <p:spPr>
          <a:xfrm>
            <a:off x="519437" y="3998288"/>
            <a:ext cx="2234100" cy="660300"/>
          </a:xfrm>
          <a:prstGeom prst="rect">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Get door state</a:t>
            </a:r>
            <a:endParaRPr b="1" i="0" sz="1600" u="none" cap="none" strike="noStrike">
              <a:solidFill>
                <a:srgbClr val="000000"/>
              </a:solidFill>
            </a:endParaRPr>
          </a:p>
        </p:txBody>
      </p:sp>
      <p:sp>
        <p:nvSpPr>
          <p:cNvPr id="217" name="Google Shape;217;p6"/>
          <p:cNvSpPr/>
          <p:nvPr/>
        </p:nvSpPr>
        <p:spPr>
          <a:xfrm>
            <a:off x="519437" y="4991963"/>
            <a:ext cx="2234100" cy="660300"/>
          </a:xfrm>
          <a:prstGeom prst="rect">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Compute Temperature</a:t>
            </a:r>
            <a:endParaRPr b="1" i="0" sz="1600" u="none" cap="none" strike="noStrike">
              <a:solidFill>
                <a:srgbClr val="000000"/>
              </a:solidFill>
            </a:endParaRPr>
          </a:p>
        </p:txBody>
      </p:sp>
      <p:sp>
        <p:nvSpPr>
          <p:cNvPr id="223" name="Google Shape;223;p6"/>
          <p:cNvSpPr/>
          <p:nvPr/>
        </p:nvSpPr>
        <p:spPr>
          <a:xfrm>
            <a:off x="3768450" y="3004613"/>
            <a:ext cx="2234100" cy="660300"/>
          </a:xfrm>
          <a:prstGeom prst="rect">
            <a:avLst/>
          </a:prstGeom>
          <a:gradFill>
            <a:gsLst>
              <a:gs pos="0">
                <a:srgbClr val="4F81BD">
                  <a:alpha val="25490"/>
                </a:srgbClr>
              </a:gs>
              <a:gs pos="85000">
                <a:srgbClr val="93B3D7">
                  <a:alpha val="0"/>
                </a:srgbClr>
              </a:gs>
              <a:gs pos="100000">
                <a:srgbClr val="93B3D7">
                  <a:alpha val="0"/>
                </a:srgbClr>
              </a:gs>
            </a:gsLst>
            <a:lin ang="1440072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Sensor Stabilization</a:t>
            </a:r>
            <a:endParaRPr b="1" sz="1600">
              <a:latin typeface="Calibri"/>
              <a:ea typeface="Calibri"/>
              <a:cs typeface="Calibri"/>
              <a:sym typeface="Calibri"/>
            </a:endParaRPr>
          </a:p>
        </p:txBody>
      </p:sp>
      <p:sp>
        <p:nvSpPr>
          <p:cNvPr id="224" name="Google Shape;224;p6"/>
          <p:cNvSpPr/>
          <p:nvPr/>
        </p:nvSpPr>
        <p:spPr>
          <a:xfrm>
            <a:off x="3768450" y="3998288"/>
            <a:ext cx="2234100" cy="660300"/>
          </a:xfrm>
          <a:prstGeom prst="rect">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Apply Outputs</a:t>
            </a:r>
            <a:endParaRPr b="1" sz="1600">
              <a:latin typeface="Calibri"/>
              <a:ea typeface="Calibri"/>
              <a:cs typeface="Calibri"/>
              <a:sym typeface="Calibri"/>
            </a:endParaRPr>
          </a:p>
        </p:txBody>
      </p:sp>
      <p:sp>
        <p:nvSpPr>
          <p:cNvPr id="225" name="Google Shape;225;p6"/>
          <p:cNvSpPr/>
          <p:nvPr/>
        </p:nvSpPr>
        <p:spPr>
          <a:xfrm>
            <a:off x="3768450" y="4991963"/>
            <a:ext cx="2234100" cy="660300"/>
          </a:xfrm>
          <a:prstGeom prst="rect">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Periodic Logging</a:t>
            </a:r>
            <a:endParaRPr b="1" sz="1600">
              <a:latin typeface="Calibri"/>
              <a:ea typeface="Calibri"/>
              <a:cs typeface="Calibri"/>
              <a:sym typeface="Calibri"/>
            </a:endParaRPr>
          </a:p>
        </p:txBody>
      </p:sp>
      <p:cxnSp>
        <p:nvCxnSpPr>
          <p:cNvPr id="226" name="Google Shape;226;p6"/>
          <p:cNvCxnSpPr>
            <a:stCxn id="215" idx="2"/>
            <a:endCxn id="222" idx="0"/>
          </p:cNvCxnSpPr>
          <p:nvPr/>
        </p:nvCxnSpPr>
        <p:spPr>
          <a:xfrm>
            <a:off x="1636487" y="3664913"/>
            <a:ext cx="0" cy="333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27" name="Google Shape;227;p6"/>
          <p:cNvCxnSpPr>
            <a:stCxn id="222" idx="2"/>
            <a:endCxn id="217" idx="0"/>
          </p:cNvCxnSpPr>
          <p:nvPr/>
        </p:nvCxnSpPr>
        <p:spPr>
          <a:xfrm>
            <a:off x="1636487" y="4658588"/>
            <a:ext cx="0" cy="333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28" name="Google Shape;228;p6"/>
          <p:cNvCxnSpPr>
            <a:stCxn id="218" idx="2"/>
            <a:endCxn id="223" idx="0"/>
          </p:cNvCxnSpPr>
          <p:nvPr/>
        </p:nvCxnSpPr>
        <p:spPr>
          <a:xfrm flipH="1">
            <a:off x="4885549" y="2671238"/>
            <a:ext cx="2100" cy="333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29" name="Google Shape;229;p6"/>
          <p:cNvCxnSpPr>
            <a:stCxn id="223" idx="2"/>
            <a:endCxn id="224" idx="0"/>
          </p:cNvCxnSpPr>
          <p:nvPr/>
        </p:nvCxnSpPr>
        <p:spPr>
          <a:xfrm>
            <a:off x="4885500" y="3664913"/>
            <a:ext cx="0" cy="333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30" name="Google Shape;230;p6"/>
          <p:cNvCxnSpPr>
            <a:stCxn id="224" idx="2"/>
            <a:endCxn id="225" idx="0"/>
          </p:cNvCxnSpPr>
          <p:nvPr/>
        </p:nvCxnSpPr>
        <p:spPr>
          <a:xfrm>
            <a:off x="4885500" y="4658588"/>
            <a:ext cx="0" cy="333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231" name="Google Shape;231;p6"/>
          <p:cNvSpPr/>
          <p:nvPr/>
        </p:nvSpPr>
        <p:spPr>
          <a:xfrm>
            <a:off x="6390450" y="1802438"/>
            <a:ext cx="2234100" cy="660300"/>
          </a:xfrm>
          <a:prstGeom prst="rect">
            <a:avLst/>
          </a:prstGeom>
          <a:gradFill>
            <a:gsLst>
              <a:gs pos="0">
                <a:srgbClr val="F5D0D0"/>
              </a:gs>
              <a:gs pos="100000">
                <a:srgbClr val="D96868"/>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Shutdown</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(Gas=OFF, Ign = OFF, State=IDLE)</a:t>
            </a:r>
            <a:endParaRPr b="1" sz="1600">
              <a:latin typeface="Calibri"/>
              <a:ea typeface="Calibri"/>
              <a:cs typeface="Calibri"/>
              <a:sym typeface="Calibri"/>
            </a:endParaRPr>
          </a:p>
        </p:txBody>
      </p:sp>
      <p:cxnSp>
        <p:nvCxnSpPr>
          <p:cNvPr id="232" name="Google Shape;232;p6"/>
          <p:cNvCxnSpPr>
            <a:stCxn id="231" idx="2"/>
            <a:endCxn id="224" idx="3"/>
          </p:cNvCxnSpPr>
          <p:nvPr/>
        </p:nvCxnSpPr>
        <p:spPr>
          <a:xfrm rot="5400000">
            <a:off x="5822250" y="2643188"/>
            <a:ext cx="1865700" cy="1504800"/>
          </a:xfrm>
          <a:prstGeom prst="bentConnector2">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33" name="Google Shape;233;p6"/>
          <p:cNvCxnSpPr>
            <a:stCxn id="218" idx="3"/>
            <a:endCxn id="231" idx="1"/>
          </p:cNvCxnSpPr>
          <p:nvPr/>
        </p:nvCxnSpPr>
        <p:spPr>
          <a:xfrm>
            <a:off x="5812549" y="2132588"/>
            <a:ext cx="577800" cy="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234" name="Google Shape;234;p6"/>
          <p:cNvSpPr/>
          <p:nvPr/>
        </p:nvSpPr>
        <p:spPr>
          <a:xfrm>
            <a:off x="1434125" y="1326275"/>
            <a:ext cx="404700" cy="404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5" name="Google Shape;235;p6"/>
          <p:cNvSpPr/>
          <p:nvPr/>
        </p:nvSpPr>
        <p:spPr>
          <a:xfrm>
            <a:off x="4685300" y="5985650"/>
            <a:ext cx="404700" cy="4047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6" name="Google Shape;236;p6"/>
          <p:cNvSpPr txBox="1"/>
          <p:nvPr/>
        </p:nvSpPr>
        <p:spPr>
          <a:xfrm>
            <a:off x="925315" y="1359286"/>
            <a:ext cx="1422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n-CA" sz="1600">
                <a:solidFill>
                  <a:schemeClr val="dk1"/>
                </a:solidFill>
                <a:latin typeface="Calibri"/>
                <a:ea typeface="Calibri"/>
                <a:cs typeface="Calibri"/>
                <a:sym typeface="Calibri"/>
              </a:rPr>
              <a:t>Start</a:t>
            </a:r>
            <a:endParaRPr b="1" i="0" sz="1400" u="none" cap="none" strike="noStrike">
              <a:solidFill>
                <a:srgbClr val="000000"/>
              </a:solidFill>
            </a:endParaRPr>
          </a:p>
        </p:txBody>
      </p:sp>
      <p:sp>
        <p:nvSpPr>
          <p:cNvPr id="237" name="Google Shape;237;p6"/>
          <p:cNvSpPr txBox="1"/>
          <p:nvPr/>
        </p:nvSpPr>
        <p:spPr>
          <a:xfrm>
            <a:off x="4174340" y="6018661"/>
            <a:ext cx="14223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lang="en-CA" sz="1600">
                <a:solidFill>
                  <a:schemeClr val="dk1"/>
                </a:solidFill>
                <a:latin typeface="Calibri"/>
                <a:ea typeface="Calibri"/>
                <a:cs typeface="Calibri"/>
                <a:sym typeface="Calibri"/>
              </a:rPr>
              <a:t>End</a:t>
            </a:r>
            <a:endParaRPr b="1" i="0" sz="1400" u="none" cap="none" strike="noStrike">
              <a:solidFill>
                <a:srgbClr val="000000"/>
              </a:solidFill>
            </a:endParaRPr>
          </a:p>
        </p:txBody>
      </p:sp>
      <p:cxnSp>
        <p:nvCxnSpPr>
          <p:cNvPr id="238" name="Google Shape;238;p6"/>
          <p:cNvCxnSpPr>
            <a:stCxn id="225" idx="2"/>
            <a:endCxn id="237" idx="0"/>
          </p:cNvCxnSpPr>
          <p:nvPr/>
        </p:nvCxnSpPr>
        <p:spPr>
          <a:xfrm>
            <a:off x="4885500" y="5652263"/>
            <a:ext cx="0" cy="3663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39" name="Google Shape;239;p6"/>
          <p:cNvCxnSpPr>
            <a:stCxn id="234" idx="4"/>
            <a:endCxn id="213" idx="0"/>
          </p:cNvCxnSpPr>
          <p:nvPr/>
        </p:nvCxnSpPr>
        <p:spPr>
          <a:xfrm>
            <a:off x="1636475" y="1730975"/>
            <a:ext cx="0" cy="2799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pic>
        <p:nvPicPr>
          <p:cNvPr id="240" name="Google Shape;240;p6" title="Daniel-removebg-preview.png"/>
          <p:cNvPicPr preferRelativeResize="0"/>
          <p:nvPr/>
        </p:nvPicPr>
        <p:blipFill>
          <a:blip r:embed="rId3">
            <a:alphaModFix/>
          </a:blip>
          <a:stretch>
            <a:fillRect/>
          </a:stretch>
        </p:blipFill>
        <p:spPr>
          <a:xfrm>
            <a:off x="6833875" y="3925069"/>
            <a:ext cx="2133600" cy="2675207"/>
          </a:xfrm>
          <a:prstGeom prst="rect">
            <a:avLst/>
          </a:prstGeom>
          <a:noFill/>
          <a:ln>
            <a:noFill/>
          </a:ln>
        </p:spPr>
      </p:pic>
      <p:sp>
        <p:nvSpPr>
          <p:cNvPr id="241" name="Google Shape;241;p6"/>
          <p:cNvSpPr txBox="1"/>
          <p:nvPr/>
        </p:nvSpPr>
        <p:spPr>
          <a:xfrm>
            <a:off x="5529082" y="1719450"/>
            <a:ext cx="96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600">
                <a:solidFill>
                  <a:schemeClr val="dk1"/>
                </a:solidFill>
                <a:latin typeface="Calibri"/>
                <a:ea typeface="Calibri"/>
                <a:cs typeface="Calibri"/>
                <a:sym typeface="Calibri"/>
              </a:rPr>
              <a:t>Yes</a:t>
            </a:r>
            <a:endParaRPr b="1" sz="1600">
              <a:solidFill>
                <a:schemeClr val="dk1"/>
              </a:solidFill>
              <a:latin typeface="Calibri"/>
              <a:ea typeface="Calibri"/>
              <a:cs typeface="Calibri"/>
              <a:sym typeface="Calibri"/>
            </a:endParaRPr>
          </a:p>
        </p:txBody>
      </p:sp>
      <p:sp>
        <p:nvSpPr>
          <p:cNvPr id="242" name="Google Shape;242;p6"/>
          <p:cNvSpPr txBox="1"/>
          <p:nvPr/>
        </p:nvSpPr>
        <p:spPr>
          <a:xfrm>
            <a:off x="4961278" y="2573450"/>
            <a:ext cx="577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CA" sz="1600">
                <a:solidFill>
                  <a:schemeClr val="dk1"/>
                </a:solidFill>
                <a:latin typeface="Calibri"/>
                <a:ea typeface="Calibri"/>
                <a:cs typeface="Calibri"/>
                <a:sym typeface="Calibri"/>
              </a:rPr>
              <a:t>No</a:t>
            </a:r>
            <a:endParaRPr b="1" sz="16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99fb69c6a9_0_177"/>
          <p:cNvSpPr/>
          <p:nvPr/>
        </p:nvSpPr>
        <p:spPr>
          <a:xfrm>
            <a:off x="3123709" y="1393708"/>
            <a:ext cx="1320900" cy="5529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Idle</a:t>
            </a:r>
            <a:endParaRPr b="0" i="0" sz="1400" u="none" cap="none" strike="noStrike">
              <a:solidFill>
                <a:srgbClr val="000000"/>
              </a:solidFill>
              <a:latin typeface="Arial"/>
              <a:ea typeface="Arial"/>
              <a:cs typeface="Arial"/>
              <a:sym typeface="Arial"/>
            </a:endParaRPr>
          </a:p>
        </p:txBody>
      </p:sp>
      <p:sp>
        <p:nvSpPr>
          <p:cNvPr id="248" name="Google Shape;248;g399fb69c6a9_0_177"/>
          <p:cNvSpPr/>
          <p:nvPr/>
        </p:nvSpPr>
        <p:spPr>
          <a:xfrm>
            <a:off x="3123709" y="2737864"/>
            <a:ext cx="1320900" cy="5529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Igniting</a:t>
            </a:r>
            <a:endParaRPr b="0" i="0" sz="1400" u="none" cap="none" strike="noStrike">
              <a:solidFill>
                <a:srgbClr val="000000"/>
              </a:solidFill>
              <a:latin typeface="Arial"/>
              <a:ea typeface="Arial"/>
              <a:cs typeface="Arial"/>
              <a:sym typeface="Arial"/>
            </a:endParaRPr>
          </a:p>
        </p:txBody>
      </p:sp>
      <p:sp>
        <p:nvSpPr>
          <p:cNvPr id="249" name="Google Shape;249;g399fb69c6a9_0_177"/>
          <p:cNvSpPr/>
          <p:nvPr/>
        </p:nvSpPr>
        <p:spPr>
          <a:xfrm>
            <a:off x="3123709" y="4082052"/>
            <a:ext cx="1320900" cy="5529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Heating</a:t>
            </a:r>
            <a:endParaRPr b="0" i="0" sz="1400" u="none" cap="none" strike="noStrike">
              <a:solidFill>
                <a:srgbClr val="000000"/>
              </a:solidFill>
              <a:latin typeface="Arial"/>
              <a:ea typeface="Arial"/>
              <a:cs typeface="Arial"/>
              <a:sym typeface="Arial"/>
            </a:endParaRPr>
          </a:p>
        </p:txBody>
      </p:sp>
      <p:sp>
        <p:nvSpPr>
          <p:cNvPr id="250" name="Google Shape;250;g399fb69c6a9_0_177"/>
          <p:cNvSpPr/>
          <p:nvPr/>
        </p:nvSpPr>
        <p:spPr>
          <a:xfrm>
            <a:off x="6480875" y="2737880"/>
            <a:ext cx="1506600" cy="552900"/>
          </a:xfrm>
          <a:prstGeom prst="rect">
            <a:avLst/>
          </a:prstGeom>
          <a:gradFill>
            <a:gsLst>
              <a:gs pos="0">
                <a:srgbClr val="366092">
                  <a:alpha val="0"/>
                </a:srgbClr>
              </a:gs>
              <a:gs pos="99000">
                <a:srgbClr val="000000">
                  <a:alpha val="40392"/>
                </a:srgbClr>
              </a:gs>
              <a:gs pos="100000">
                <a:srgbClr val="000000">
                  <a:alpha val="40392"/>
                </a:srgbClr>
              </a:gs>
            </a:gsLst>
            <a:lin ang="13200947"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Error Handle</a:t>
            </a:r>
            <a:endParaRPr b="1" sz="18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(tbd)</a:t>
            </a:r>
            <a:endParaRPr b="1" sz="1800">
              <a:latin typeface="Calibri"/>
              <a:ea typeface="Calibri"/>
              <a:cs typeface="Calibri"/>
              <a:sym typeface="Calibri"/>
            </a:endParaRPr>
          </a:p>
        </p:txBody>
      </p:sp>
      <p:cxnSp>
        <p:nvCxnSpPr>
          <p:cNvPr id="251" name="Google Shape;251;g399fb69c6a9_0_177"/>
          <p:cNvCxnSpPr>
            <a:stCxn id="247" idx="2"/>
            <a:endCxn id="248" idx="0"/>
          </p:cNvCxnSpPr>
          <p:nvPr/>
        </p:nvCxnSpPr>
        <p:spPr>
          <a:xfrm flipH="1" rot="-5400000">
            <a:off x="3388759" y="2342008"/>
            <a:ext cx="791400" cy="600"/>
          </a:xfrm>
          <a:prstGeom prst="curvedConnector3">
            <a:avLst>
              <a:gd fmla="val 49991"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52" name="Google Shape;252;g399fb69c6a9_0_177"/>
          <p:cNvCxnSpPr>
            <a:stCxn id="248" idx="2"/>
            <a:endCxn id="249" idx="0"/>
          </p:cNvCxnSpPr>
          <p:nvPr/>
        </p:nvCxnSpPr>
        <p:spPr>
          <a:xfrm flipH="1" rot="-5400000">
            <a:off x="3388759" y="3686164"/>
            <a:ext cx="791400" cy="600"/>
          </a:xfrm>
          <a:prstGeom prst="curvedConnector3">
            <a:avLst>
              <a:gd fmla="val 49993"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53" name="Google Shape;253;g399fb69c6a9_0_177"/>
          <p:cNvCxnSpPr>
            <a:stCxn id="248" idx="3"/>
            <a:endCxn id="250" idx="1"/>
          </p:cNvCxnSpPr>
          <p:nvPr/>
        </p:nvCxnSpPr>
        <p:spPr>
          <a:xfrm>
            <a:off x="4444609" y="3014314"/>
            <a:ext cx="2036400" cy="600"/>
          </a:xfrm>
          <a:prstGeom prst="curvedConnector3">
            <a:avLst>
              <a:gd fmla="val 49997" name="adj1"/>
            </a:avLst>
          </a:prstGeom>
          <a:noFill/>
          <a:ln cap="flat" cmpd="sng" w="38100">
            <a:solidFill>
              <a:srgbClr val="666666"/>
            </a:solidFill>
            <a:prstDash val="dash"/>
            <a:round/>
            <a:headEnd len="sm" w="sm" type="none"/>
            <a:tailEnd len="med" w="med" type="triangle"/>
          </a:ln>
          <a:effectLst>
            <a:outerShdw blurRad="40000" rotWithShape="0" dir="5400000" dist="20000">
              <a:srgbClr val="000000">
                <a:alpha val="37250"/>
              </a:srgbClr>
            </a:outerShdw>
          </a:effectLst>
        </p:spPr>
      </p:cxnSp>
      <p:sp>
        <p:nvSpPr>
          <p:cNvPr id="254" name="Google Shape;254;g399fb69c6a9_0_177"/>
          <p:cNvSpPr txBox="1"/>
          <p:nvPr/>
        </p:nvSpPr>
        <p:spPr>
          <a:xfrm>
            <a:off x="2552814" y="3517073"/>
            <a:ext cx="2540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5s elapsed</a:t>
            </a:r>
            <a:endParaRPr b="0" i="0" sz="1400" u="none" cap="none" strike="noStrike">
              <a:solidFill>
                <a:srgbClr val="000000"/>
              </a:solidFill>
              <a:latin typeface="Arial"/>
              <a:ea typeface="Arial"/>
              <a:cs typeface="Arial"/>
              <a:sym typeface="Arial"/>
            </a:endParaRPr>
          </a:p>
        </p:txBody>
      </p:sp>
      <p:sp>
        <p:nvSpPr>
          <p:cNvPr id="255" name="Google Shape;255;g399fb69c6a9_0_177"/>
          <p:cNvSpPr txBox="1"/>
          <p:nvPr/>
        </p:nvSpPr>
        <p:spPr>
          <a:xfrm>
            <a:off x="4449649" y="2466825"/>
            <a:ext cx="2133600" cy="831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No flame d</a:t>
            </a:r>
            <a:r>
              <a:rPr b="0" i="0" lang="en-CA" sz="1600" u="none" cap="none" strike="noStrike">
                <a:solidFill>
                  <a:schemeClr val="dk1"/>
                </a:solidFill>
                <a:latin typeface="Calibri"/>
                <a:ea typeface="Calibri"/>
                <a:cs typeface="Calibri"/>
                <a:sym typeface="Calibri"/>
              </a:rPr>
              <a:t>etected</a:t>
            </a:r>
            <a:r>
              <a:rPr lang="en-CA"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Door open/</a:t>
            </a:r>
            <a:endParaRPr sz="16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CA" sz="1600">
                <a:solidFill>
                  <a:schemeClr val="dk1"/>
                </a:solidFill>
                <a:latin typeface="Calibri"/>
                <a:ea typeface="Calibri"/>
                <a:cs typeface="Calibri"/>
                <a:sym typeface="Calibri"/>
              </a:rPr>
              <a:t>Sensor</a:t>
            </a:r>
            <a:r>
              <a:rPr lang="en-CA" sz="1600">
                <a:solidFill>
                  <a:schemeClr val="dk1"/>
                </a:solidFill>
                <a:latin typeface="Calibri"/>
                <a:ea typeface="Calibri"/>
                <a:cs typeface="Calibri"/>
                <a:sym typeface="Calibri"/>
              </a:rPr>
              <a:t> Fault</a:t>
            </a:r>
            <a:endParaRPr sz="1600">
              <a:solidFill>
                <a:schemeClr val="dk1"/>
              </a:solidFill>
              <a:latin typeface="Calibri"/>
              <a:ea typeface="Calibri"/>
              <a:cs typeface="Calibri"/>
              <a:sym typeface="Calibri"/>
            </a:endParaRPr>
          </a:p>
        </p:txBody>
      </p:sp>
      <p:sp>
        <p:nvSpPr>
          <p:cNvPr id="256" name="Google Shape;256;g399fb69c6a9_0_177"/>
          <p:cNvSpPr txBox="1"/>
          <p:nvPr>
            <p:ph type="title"/>
          </p:nvPr>
        </p:nvSpPr>
        <p:spPr>
          <a:xfrm>
            <a:off x="524784" y="248038"/>
            <a:ext cx="52977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500"/>
              <a:buFont typeface="Calibri"/>
              <a:buNone/>
            </a:pPr>
            <a:r>
              <a:rPr lang="en-CA" sz="3500">
                <a:latin typeface="Calibri"/>
                <a:ea typeface="Calibri"/>
                <a:cs typeface="Calibri"/>
                <a:sym typeface="Calibri"/>
              </a:rPr>
              <a:t>State transition diagram</a:t>
            </a:r>
            <a:endParaRPr/>
          </a:p>
        </p:txBody>
      </p:sp>
      <p:sp>
        <p:nvSpPr>
          <p:cNvPr id="257" name="Google Shape;257;g399fb69c6a9_0_177"/>
          <p:cNvSpPr txBox="1"/>
          <p:nvPr>
            <p:ph idx="12" type="sldNum"/>
          </p:nvPr>
        </p:nvSpPr>
        <p:spPr>
          <a:xfrm>
            <a:off x="6480875" y="60887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cxnSp>
        <p:nvCxnSpPr>
          <p:cNvPr id="258" name="Google Shape;258;g399fb69c6a9_0_177"/>
          <p:cNvCxnSpPr>
            <a:stCxn id="249" idx="2"/>
            <a:endCxn id="247" idx="0"/>
          </p:cNvCxnSpPr>
          <p:nvPr/>
        </p:nvCxnSpPr>
        <p:spPr>
          <a:xfrm rot="-5400000">
            <a:off x="2163859" y="3014052"/>
            <a:ext cx="3241200" cy="600"/>
          </a:xfrm>
          <a:prstGeom prst="curvedConnector5">
            <a:avLst>
              <a:gd fmla="val -7347" name="adj1"/>
              <a:gd fmla="val -441489013" name="adj2"/>
              <a:gd fmla="val 107348" name="adj3"/>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59" name="Google Shape;259;g399fb69c6a9_0_177"/>
          <p:cNvCxnSpPr>
            <a:stCxn id="250" idx="0"/>
            <a:endCxn id="247" idx="3"/>
          </p:cNvCxnSpPr>
          <p:nvPr/>
        </p:nvCxnSpPr>
        <p:spPr>
          <a:xfrm flipH="1" rot="5400000">
            <a:off x="5305475" y="809180"/>
            <a:ext cx="1067700" cy="2789700"/>
          </a:xfrm>
          <a:prstGeom prst="curvedConnector2">
            <a:avLst/>
          </a:prstGeom>
          <a:noFill/>
          <a:ln cap="flat" cmpd="sng" w="38100">
            <a:solidFill>
              <a:srgbClr val="666666"/>
            </a:solidFill>
            <a:prstDash val="dash"/>
            <a:round/>
            <a:headEnd len="sm" w="sm" type="none"/>
            <a:tailEnd len="med" w="med" type="triangle"/>
          </a:ln>
          <a:effectLst>
            <a:outerShdw blurRad="40000" rotWithShape="0" dir="5400000" dist="20000">
              <a:srgbClr val="000000">
                <a:alpha val="37250"/>
              </a:srgbClr>
            </a:outerShdw>
          </a:effectLst>
        </p:spPr>
      </p:cxnSp>
      <p:sp>
        <p:nvSpPr>
          <p:cNvPr id="260" name="Google Shape;260;g399fb69c6a9_0_177"/>
          <p:cNvSpPr txBox="1"/>
          <p:nvPr/>
        </p:nvSpPr>
        <p:spPr>
          <a:xfrm>
            <a:off x="-28450" y="4075764"/>
            <a:ext cx="25401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Temperature &gt; 185°C</a:t>
            </a:r>
            <a:endParaRPr sz="1600">
              <a:solidFill>
                <a:schemeClr val="dk1"/>
              </a:solidFill>
              <a:latin typeface="Calibri"/>
              <a:ea typeface="Calibri"/>
              <a:cs typeface="Calibri"/>
              <a:sym typeface="Calibri"/>
            </a:endParaRPr>
          </a:p>
        </p:txBody>
      </p:sp>
      <p:sp>
        <p:nvSpPr>
          <p:cNvPr id="261" name="Google Shape;261;g399fb69c6a9_0_177"/>
          <p:cNvSpPr txBox="1"/>
          <p:nvPr/>
        </p:nvSpPr>
        <p:spPr>
          <a:xfrm>
            <a:off x="4192685" y="3465802"/>
            <a:ext cx="3000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CA" sz="1600">
                <a:solidFill>
                  <a:schemeClr val="dk1"/>
                </a:solidFill>
                <a:latin typeface="Calibri"/>
                <a:ea typeface="Calibri"/>
                <a:cs typeface="Calibri"/>
                <a:sym typeface="Calibri"/>
              </a:rPr>
              <a:t>Door open/</a:t>
            </a:r>
            <a:endParaRPr sz="1600">
              <a:solidFill>
                <a:schemeClr val="dk1"/>
              </a:solidFill>
              <a:latin typeface="Calibri"/>
              <a:ea typeface="Calibri"/>
              <a:cs typeface="Calibri"/>
              <a:sym typeface="Calibri"/>
            </a:endParaRPr>
          </a:p>
          <a:p>
            <a:pPr indent="0" lvl="0" marL="0" rtl="0" algn="ctr">
              <a:spcBef>
                <a:spcPts val="0"/>
              </a:spcBef>
              <a:spcAft>
                <a:spcPts val="0"/>
              </a:spcAft>
              <a:buNone/>
            </a:pPr>
            <a:r>
              <a:rPr lang="en-CA" sz="1600">
                <a:solidFill>
                  <a:schemeClr val="dk1"/>
                </a:solidFill>
                <a:latin typeface="Calibri"/>
                <a:ea typeface="Calibri"/>
                <a:cs typeface="Calibri"/>
                <a:sym typeface="Calibri"/>
              </a:rPr>
              <a:t>Sensor Fault</a:t>
            </a:r>
            <a:endParaRPr/>
          </a:p>
        </p:txBody>
      </p:sp>
      <p:cxnSp>
        <p:nvCxnSpPr>
          <p:cNvPr id="262" name="Google Shape;262;g399fb69c6a9_0_177"/>
          <p:cNvCxnSpPr>
            <a:stCxn id="249" idx="3"/>
            <a:endCxn id="250" idx="2"/>
          </p:cNvCxnSpPr>
          <p:nvPr/>
        </p:nvCxnSpPr>
        <p:spPr>
          <a:xfrm flipH="1" rot="10800000">
            <a:off x="4444609" y="3290802"/>
            <a:ext cx="2789700" cy="1067700"/>
          </a:xfrm>
          <a:prstGeom prst="curvedConnector2">
            <a:avLst/>
          </a:prstGeom>
          <a:noFill/>
          <a:ln cap="flat" cmpd="sng" w="38100">
            <a:solidFill>
              <a:srgbClr val="666666"/>
            </a:solidFill>
            <a:prstDash val="dash"/>
            <a:round/>
            <a:headEnd len="sm" w="sm" type="none"/>
            <a:tailEnd len="med" w="med" type="triangle"/>
          </a:ln>
          <a:effectLst>
            <a:outerShdw blurRad="40000" rotWithShape="0" dir="5400000" dist="20000">
              <a:srgbClr val="000000">
                <a:alpha val="37250"/>
              </a:srgbClr>
            </a:outerShdw>
          </a:effectLst>
        </p:spPr>
      </p:cxnSp>
      <p:sp>
        <p:nvSpPr>
          <p:cNvPr id="263" name="Google Shape;263;g399fb69c6a9_0_177"/>
          <p:cNvSpPr txBox="1"/>
          <p:nvPr/>
        </p:nvSpPr>
        <p:spPr>
          <a:xfrm>
            <a:off x="2552832" y="1993756"/>
            <a:ext cx="25401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Temperature &lt; 175°C</a:t>
            </a:r>
            <a:endParaRPr sz="16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&amp; No error detected</a:t>
            </a:r>
            <a:endParaRPr sz="1600">
              <a:solidFill>
                <a:schemeClr val="dk1"/>
              </a:solidFill>
              <a:latin typeface="Calibri"/>
              <a:ea typeface="Calibri"/>
              <a:cs typeface="Calibri"/>
              <a:sym typeface="Calibri"/>
            </a:endParaRPr>
          </a:p>
        </p:txBody>
      </p:sp>
      <p:sp>
        <p:nvSpPr>
          <p:cNvPr id="264" name="Google Shape;264;g399fb69c6a9_0_177"/>
          <p:cNvSpPr txBox="1"/>
          <p:nvPr/>
        </p:nvSpPr>
        <p:spPr>
          <a:xfrm>
            <a:off x="949500" y="5150725"/>
            <a:ext cx="7245000" cy="14430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CA" sz="1050">
                <a:solidFill>
                  <a:srgbClr val="569CD6"/>
                </a:solidFill>
                <a:latin typeface="Courier New"/>
                <a:ea typeface="Courier New"/>
                <a:cs typeface="Courier New"/>
                <a:sym typeface="Courier New"/>
              </a:rPr>
              <a:t>typedef</a:t>
            </a:r>
            <a:r>
              <a:rPr lang="en-CA" sz="1050">
                <a:solidFill>
                  <a:srgbClr val="CCCCCC"/>
                </a:solidFill>
                <a:latin typeface="Courier New"/>
                <a:ea typeface="Courier New"/>
                <a:cs typeface="Courier New"/>
                <a:sym typeface="Courier New"/>
              </a:rPr>
              <a:t> </a:t>
            </a:r>
            <a:r>
              <a:rPr lang="en-CA" sz="1050">
                <a:solidFill>
                  <a:srgbClr val="569CD6"/>
                </a:solidFill>
                <a:latin typeface="Courier New"/>
                <a:ea typeface="Courier New"/>
                <a:cs typeface="Courier New"/>
                <a:sym typeface="Courier New"/>
              </a:rPr>
              <a:t>enum</a:t>
            </a:r>
            <a:r>
              <a:rPr lang="en-CA"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PTX_HEATING_STATE_IDLE</a:t>
            </a:r>
            <a:r>
              <a:rPr lang="en-CA" sz="1050">
                <a:solidFill>
                  <a:srgbClr val="CCCCCC"/>
                </a:solidFill>
                <a:latin typeface="Courier New"/>
                <a:ea typeface="Courier New"/>
                <a:cs typeface="Courier New"/>
                <a:sym typeface="Courier New"/>
              </a:rPr>
              <a:t> </a:t>
            </a:r>
            <a:r>
              <a:rPr lang="en-CA" sz="1050">
                <a:solidFill>
                  <a:srgbClr val="D4D4D4"/>
                </a:solidFill>
                <a:latin typeface="Courier New"/>
                <a:ea typeface="Courier New"/>
                <a:cs typeface="Courier New"/>
                <a:sym typeface="Courier New"/>
              </a:rPr>
              <a:t>=</a:t>
            </a:r>
            <a:r>
              <a:rPr lang="en-CA" sz="1050">
                <a:solidFill>
                  <a:srgbClr val="CCCCCC"/>
                </a:solidFill>
                <a:latin typeface="Courier New"/>
                <a:ea typeface="Courier New"/>
                <a:cs typeface="Courier New"/>
                <a:sym typeface="Courier New"/>
              </a:rPr>
              <a:t> </a:t>
            </a:r>
            <a:r>
              <a:rPr lang="en-CA" sz="1050">
                <a:solidFill>
                  <a:srgbClr val="B5CEA8"/>
                </a:solidFill>
                <a:latin typeface="Courier New"/>
                <a:ea typeface="Courier New"/>
                <a:cs typeface="Courier New"/>
                <a:sym typeface="Courier New"/>
              </a:rPr>
              <a:t>0</a:t>
            </a:r>
            <a:r>
              <a:rPr lang="en-CA" sz="1050">
                <a:solidFill>
                  <a:srgbClr val="CCCCCC"/>
                </a:solidFill>
                <a:latin typeface="Courier New"/>
                <a:ea typeface="Courier New"/>
                <a:cs typeface="Courier New"/>
                <a:sym typeface="Courier New"/>
              </a:rPr>
              <a:t>,</a:t>
            </a:r>
            <a:r>
              <a:rPr lang="en-CA" sz="1050">
                <a:solidFill>
                  <a:srgbClr val="6A9955"/>
                </a:solidFill>
                <a:latin typeface="Courier New"/>
                <a:ea typeface="Courier New"/>
                <a:cs typeface="Courier New"/>
                <a:sym typeface="Courier New"/>
              </a:rPr>
              <a:t>     // Outputs off; waiting for heat demand.</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PTX_HEATING_STATE_IGNITING</a:t>
            </a:r>
            <a:r>
              <a:rPr lang="en-CA" sz="1050">
                <a:solidFill>
                  <a:srgbClr val="CCCCCC"/>
                </a:solidFill>
                <a:latin typeface="Courier New"/>
                <a:ea typeface="Courier New"/>
                <a:cs typeface="Courier New"/>
                <a:sym typeface="Courier New"/>
              </a:rPr>
              <a:t>,</a:t>
            </a:r>
            <a:r>
              <a:rPr lang="en-CA" sz="1050">
                <a:solidFill>
                  <a:srgbClr val="6A9955"/>
                </a:solidFill>
                <a:latin typeface="Courier New"/>
                <a:ea typeface="Courier New"/>
                <a:cs typeface="Courier New"/>
                <a:sym typeface="Courier New"/>
              </a:rPr>
              <a:t>     // First 5 seconds after gas turns on (igniter ON).</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PTX_HEATING_STATE_HEATING</a:t>
            </a:r>
            <a:r>
              <a:rPr lang="en-CA" sz="1050">
                <a:solidFill>
                  <a:srgbClr val="CCCCCC"/>
                </a:solidFill>
                <a:latin typeface="Courier New"/>
                <a:ea typeface="Courier New"/>
                <a:cs typeface="Courier New"/>
                <a:sym typeface="Courier New"/>
              </a:rPr>
              <a:t>,</a:t>
            </a:r>
            <a:r>
              <a:rPr lang="en-CA" sz="1050">
                <a:solidFill>
                  <a:srgbClr val="6A9955"/>
                </a:solidFill>
                <a:latin typeface="Courier New"/>
                <a:ea typeface="Courier New"/>
                <a:cs typeface="Courier New"/>
                <a:sym typeface="Courier New"/>
              </a:rPr>
              <a:t>      // Post-ignition; flame expected; igniter OFF.</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FC1FF"/>
                </a:solidFill>
                <a:latin typeface="Courier New"/>
                <a:ea typeface="Courier New"/>
                <a:cs typeface="Courier New"/>
                <a:sym typeface="Courier New"/>
              </a:rPr>
              <a:t>PTX_HEATING_STATE_LOCKOUT</a:t>
            </a:r>
            <a:r>
              <a:rPr lang="en-CA" sz="1050">
                <a:solidFill>
                  <a:srgbClr val="CCCCCC"/>
                </a:solidFill>
                <a:latin typeface="Courier New"/>
                <a:ea typeface="Courier New"/>
                <a:cs typeface="Courier New"/>
                <a:sym typeface="Courier New"/>
              </a:rPr>
              <a:t>       </a:t>
            </a:r>
            <a:r>
              <a:rPr lang="en-CA" sz="1050">
                <a:solidFill>
                  <a:srgbClr val="6A9955"/>
                </a:solidFill>
                <a:latin typeface="Courier New"/>
                <a:ea typeface="Courier New"/>
                <a:cs typeface="Courier New"/>
                <a:sym typeface="Courier New"/>
              </a:rPr>
              <a:t>// Safety lockout after max failed attempts.</a:t>
            </a:r>
            <a:endParaRPr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050">
                <a:solidFill>
                  <a:srgbClr val="CCCCCC"/>
                </a:solidFill>
                <a:latin typeface="Courier New"/>
                <a:ea typeface="Courier New"/>
                <a:cs typeface="Courier New"/>
                <a:sym typeface="Courier New"/>
              </a:rPr>
              <a:t>} </a:t>
            </a:r>
            <a:r>
              <a:rPr lang="en-CA" sz="1050">
                <a:solidFill>
                  <a:srgbClr val="4EC9B0"/>
                </a:solidFill>
                <a:latin typeface="Courier New"/>
                <a:ea typeface="Courier New"/>
                <a:cs typeface="Courier New"/>
                <a:sym typeface="Courier New"/>
              </a:rPr>
              <a:t>ptx_heating_state_t</a:t>
            </a:r>
            <a:r>
              <a:rPr lang="en-CA" sz="1050">
                <a:solidFill>
                  <a:srgbClr val="CCCCCC"/>
                </a:solidFill>
                <a:latin typeface="Courier New"/>
                <a:ea typeface="Courier New"/>
                <a:cs typeface="Courier New"/>
                <a:sym typeface="Courier New"/>
              </a:rPr>
              <a:t>;  </a:t>
            </a:r>
            <a:endParaRPr sz="1050">
              <a:solidFill>
                <a:srgbClr val="CCCCCC"/>
              </a:solidFill>
              <a:latin typeface="Courier New"/>
              <a:ea typeface="Courier New"/>
              <a:cs typeface="Courier New"/>
              <a:sym typeface="Courier New"/>
            </a:endParaRPr>
          </a:p>
        </p:txBody>
      </p:sp>
      <p:cxnSp>
        <p:nvCxnSpPr>
          <p:cNvPr id="265" name="Google Shape;265;g399fb69c6a9_0_177"/>
          <p:cNvCxnSpPr>
            <a:stCxn id="248" idx="1"/>
            <a:endCxn id="247" idx="1"/>
          </p:cNvCxnSpPr>
          <p:nvPr/>
        </p:nvCxnSpPr>
        <p:spPr>
          <a:xfrm flipH="1" rot="10800000">
            <a:off x="3123709" y="1670014"/>
            <a:ext cx="600" cy="1344300"/>
          </a:xfrm>
          <a:prstGeom prst="curvedConnector3">
            <a:avLst>
              <a:gd fmla="val -165797347"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66" name="Google Shape;266;g399fb69c6a9_0_177"/>
          <p:cNvCxnSpPr>
            <a:stCxn id="249" idx="1"/>
            <a:endCxn id="247" idx="1"/>
          </p:cNvCxnSpPr>
          <p:nvPr/>
        </p:nvCxnSpPr>
        <p:spPr>
          <a:xfrm flipH="1" rot="10800000">
            <a:off x="3123709" y="1670202"/>
            <a:ext cx="600" cy="2688300"/>
          </a:xfrm>
          <a:prstGeom prst="curvedConnector3">
            <a:avLst>
              <a:gd fmla="val -256768180"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267" name="Google Shape;267;g399fb69c6a9_0_177"/>
          <p:cNvSpPr txBox="1"/>
          <p:nvPr/>
        </p:nvSpPr>
        <p:spPr>
          <a:xfrm>
            <a:off x="1304070" y="2034675"/>
            <a:ext cx="15066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System Fault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9"/>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3" name="Google Shape;273;p9"/>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4" name="Google Shape;274;p9"/>
          <p:cNvSpPr/>
          <p:nvPr/>
        </p:nvSpPr>
        <p:spPr>
          <a:xfrm flipH="1" rot="10800000">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5" name="Google Shape;275;p9"/>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9"/>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9"/>
          <p:cNvSpPr/>
          <p:nvPr/>
        </p:nvSpPr>
        <p:spPr>
          <a:xfrm flipH="1" rot="5400000">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9"/>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9" name="Google Shape;279;p9"/>
          <p:cNvSpPr txBox="1"/>
          <p:nvPr>
            <p:ph type="ctrTitle"/>
          </p:nvPr>
        </p:nvSpPr>
        <p:spPr>
          <a:xfrm>
            <a:off x="3121925" y="818984"/>
            <a:ext cx="5036024" cy="31786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4200"/>
              <a:buFont typeface="Calibri"/>
              <a:buNone/>
            </a:pPr>
            <a:r>
              <a:rPr lang="en-CA" sz="4200">
                <a:solidFill>
                  <a:srgbClr val="FFFFFF"/>
                </a:solidFill>
              </a:rPr>
              <a:t>Implementation</a:t>
            </a:r>
            <a:endParaRPr/>
          </a:p>
        </p:txBody>
      </p:sp>
      <p:sp>
        <p:nvSpPr>
          <p:cNvPr id="280" name="Google Shape;280;p9"/>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1" name="Google Shape;281;p9"/>
          <p:cNvSpPr txBox="1"/>
          <p:nvPr>
            <p:ph idx="1" type="subTitle"/>
          </p:nvPr>
        </p:nvSpPr>
        <p:spPr>
          <a:xfrm>
            <a:off x="3214047" y="4960961"/>
            <a:ext cx="5291920" cy="10780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000"/>
              <a:buNone/>
            </a:pPr>
            <a:r>
              <a:rPr lang="en-CA" sz="2000">
                <a:solidFill>
                  <a:srgbClr val="FFFFFF"/>
                </a:solidFill>
              </a:rPr>
              <a:t>Pseudocode</a:t>
            </a:r>
            <a:endParaRPr/>
          </a:p>
          <a:p>
            <a:pPr indent="0" lvl="0" marL="0" rtl="0" algn="l">
              <a:lnSpc>
                <a:spcPct val="90000"/>
              </a:lnSpc>
              <a:spcBef>
                <a:spcPts val="400"/>
              </a:spcBef>
              <a:spcAft>
                <a:spcPts val="0"/>
              </a:spcAft>
              <a:buClr>
                <a:srgbClr val="FFFFFF"/>
              </a:buClr>
              <a:buSzPts val="2000"/>
              <a:buNone/>
            </a:pPr>
            <a:r>
              <a:rPr lang="en-CA" sz="2000">
                <a:solidFill>
                  <a:srgbClr val="FFFFFF"/>
                </a:solidFill>
              </a:rPr>
              <a:t>Doxygen Detailed Design (tbd)</a:t>
            </a:r>
            <a:endParaRPr/>
          </a:p>
          <a:p>
            <a:pPr indent="0" lvl="0" marL="0" rtl="0" algn="l">
              <a:lnSpc>
                <a:spcPct val="90000"/>
              </a:lnSpc>
              <a:spcBef>
                <a:spcPts val="400"/>
              </a:spcBef>
              <a:spcAft>
                <a:spcPts val="0"/>
              </a:spcAft>
              <a:buClr>
                <a:srgbClr val="FFFFFF"/>
              </a:buClr>
              <a:buSzPts val="2000"/>
              <a:buNone/>
            </a:pPr>
            <a:r>
              <a:rPr lang="en-CA" sz="2000">
                <a:solidFill>
                  <a:srgbClr val="FFFFFF"/>
                </a:solidFill>
              </a:rPr>
              <a:t>GitHub source </a:t>
            </a:r>
            <a:r>
              <a:rPr lang="en-CA" sz="2000">
                <a:solidFill>
                  <a:srgbClr val="FFFFFF"/>
                </a:solidFill>
              </a:rPr>
              <a:t>code</a:t>
            </a:r>
            <a:endParaRPr/>
          </a:p>
        </p:txBody>
      </p:sp>
      <p:sp>
        <p:nvSpPr>
          <p:cNvPr id="282" name="Google Shape;282;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279"/>
                                        </p:tgtEl>
                                        <p:attrNameLst>
                                          <p:attrName>style.visibility</p:attrName>
                                        </p:attrNameLst>
                                      </p:cBhvr>
                                      <p:to>
                                        <p:strVal val="visible"/>
                                      </p:to>
                                    </p:set>
                                    <p:animEffect filter="fade" transition="in">
                                      <p:cBhvr>
                                        <p:cTn dur="400"/>
                                        <p:tgtEl>
                                          <p:spTgt spid="279"/>
                                        </p:tgtEl>
                                      </p:cBhvr>
                                    </p:animEffect>
                                  </p:childTnLst>
                                </p:cTn>
                              </p:par>
                              <p:par>
                                <p:cTn fill="hold" nodeType="withEffect" presetClass="entr" presetID="10" presetSubtype="0">
                                  <p:stCondLst>
                                    <p:cond delay="2000"/>
                                  </p:stCondLst>
                                  <p:childTnLst>
                                    <p:set>
                                      <p:cBhvr>
                                        <p:cTn dur="1" fill="hold">
                                          <p:stCondLst>
                                            <p:cond delay="0"/>
                                          </p:stCondLst>
                                        </p:cTn>
                                        <p:tgtEl>
                                          <p:spTgt spid="281">
                                            <p:txEl>
                                              <p:pRg end="0" st="0"/>
                                            </p:txEl>
                                          </p:spTgt>
                                        </p:tgtEl>
                                        <p:attrNameLst>
                                          <p:attrName>style.visibility</p:attrName>
                                        </p:attrNameLst>
                                      </p:cBhvr>
                                      <p:to>
                                        <p:strVal val="visible"/>
                                      </p:to>
                                    </p:set>
                                    <p:animEffect filter="fade" transition="in">
                                      <p:cBhvr>
                                        <p:cTn dur="400"/>
                                        <p:tgtEl>
                                          <p:spTgt spid="281">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281">
                                            <p:txEl>
                                              <p:pRg end="1" st="1"/>
                                            </p:txEl>
                                          </p:spTgt>
                                        </p:tgtEl>
                                        <p:attrNameLst>
                                          <p:attrName>style.visibility</p:attrName>
                                        </p:attrNameLst>
                                      </p:cBhvr>
                                      <p:to>
                                        <p:strVal val="visible"/>
                                      </p:to>
                                    </p:set>
                                    <p:animEffect filter="fade" transition="in">
                                      <p:cBhvr>
                                        <p:cTn dur="400"/>
                                        <p:tgtEl>
                                          <p:spTgt spid="281">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281">
                                            <p:txEl>
                                              <p:pRg end="2" st="2"/>
                                            </p:txEl>
                                          </p:spTgt>
                                        </p:tgtEl>
                                        <p:attrNameLst>
                                          <p:attrName>style.visibility</p:attrName>
                                        </p:attrNameLst>
                                      </p:cBhvr>
                                      <p:to>
                                        <p:strVal val="visible"/>
                                      </p:to>
                                    </p:set>
                                    <p:animEffect filter="fade" transition="in">
                                      <p:cBhvr>
                                        <p:cTn dur="400"/>
                                        <p:tgtEl>
                                          <p:spTgt spid="28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0"/>
          <p:cNvSpPr/>
          <p:nvPr/>
        </p:nvSpPr>
        <p:spPr>
          <a:xfrm>
            <a:off x="457200" y="4722550"/>
            <a:ext cx="8146800" cy="1779000"/>
          </a:xfrm>
          <a:prstGeom prst="rect">
            <a:avLst/>
          </a:prstGeom>
          <a:solidFill>
            <a:srgbClr val="93C47D"/>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320"/>
              </a:spcBef>
              <a:spcAft>
                <a:spcPts val="0"/>
              </a:spcAft>
              <a:buNone/>
            </a:pPr>
            <a:r>
              <a:t/>
            </a:r>
            <a:endParaRPr b="1" sz="2000">
              <a:solidFill>
                <a:schemeClr val="dk1"/>
              </a:solidFill>
              <a:latin typeface="Calibri"/>
              <a:ea typeface="Calibri"/>
              <a:cs typeface="Calibri"/>
              <a:sym typeface="Calibri"/>
            </a:endParaRPr>
          </a:p>
        </p:txBody>
      </p:sp>
      <p:sp>
        <p:nvSpPr>
          <p:cNvPr id="289" name="Google Shape;289;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CA"/>
              <a:t>Directory structure of project</a:t>
            </a:r>
            <a:endParaRPr/>
          </a:p>
        </p:txBody>
      </p:sp>
      <p:sp>
        <p:nvSpPr>
          <p:cNvPr id="290" name="Google Shape;29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291" name="Google Shape;291;p10"/>
          <p:cNvSpPr/>
          <p:nvPr/>
        </p:nvSpPr>
        <p:spPr>
          <a:xfrm>
            <a:off x="708850" y="4767050"/>
            <a:ext cx="2407200" cy="1633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ptx_elf_cookie_oven.ino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api.cpp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api.</a:t>
            </a:r>
            <a:endParaRPr b="1" sz="2000">
              <a:solidFill>
                <a:schemeClr val="dk1"/>
              </a:solidFill>
              <a:latin typeface="Calibri"/>
              <a:ea typeface="Calibri"/>
              <a:cs typeface="Calibri"/>
              <a:sym typeface="Calibri"/>
            </a:endParaRPr>
          </a:p>
        </p:txBody>
      </p:sp>
      <p:sp>
        <p:nvSpPr>
          <p:cNvPr id="292" name="Google Shape;292;p10"/>
          <p:cNvSpPr/>
          <p:nvPr/>
        </p:nvSpPr>
        <p:spPr>
          <a:xfrm>
            <a:off x="3368400" y="4767000"/>
            <a:ext cx="2407200" cy="16338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ptx_actuator.cpp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ptx_actuator.h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ptx_oven_control.cpp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ptx_oven_control.h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ptx_sensor_filter.cpp   </a:t>
            </a:r>
            <a:endParaRPr sz="1600">
              <a:solidFill>
                <a:schemeClr val="dk1"/>
              </a:solidFill>
              <a:latin typeface="Calibri"/>
              <a:ea typeface="Calibri"/>
              <a:cs typeface="Calibri"/>
              <a:sym typeface="Calibri"/>
            </a:endParaRPr>
          </a:p>
          <a:p>
            <a:pPr indent="0" lvl="0" marL="0" rtl="0" algn="l">
              <a:spcBef>
                <a:spcPts val="320"/>
              </a:spcBef>
              <a:spcAft>
                <a:spcPts val="0"/>
              </a:spcAft>
              <a:buNone/>
            </a:pPr>
            <a:r>
              <a:rPr lang="en-CA" sz="1600">
                <a:solidFill>
                  <a:schemeClr val="dk1"/>
                </a:solidFill>
                <a:latin typeface="Calibri"/>
                <a:ea typeface="Calibri"/>
                <a:cs typeface="Calibri"/>
                <a:sym typeface="Calibri"/>
              </a:rPr>
              <a:t>ptx_sensor_filter.h   </a:t>
            </a:r>
            <a:endParaRPr sz="1600">
              <a:solidFill>
                <a:schemeClr val="dk1"/>
              </a:solidFill>
              <a:latin typeface="Calibri"/>
              <a:ea typeface="Calibri"/>
              <a:cs typeface="Calibri"/>
              <a:sym typeface="Calibri"/>
            </a:endParaRPr>
          </a:p>
        </p:txBody>
      </p:sp>
      <p:sp>
        <p:nvSpPr>
          <p:cNvPr id="293" name="Google Shape;293;p10"/>
          <p:cNvSpPr/>
          <p:nvPr/>
        </p:nvSpPr>
        <p:spPr>
          <a:xfrm>
            <a:off x="6027950" y="4767000"/>
            <a:ext cx="2407200" cy="16338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ptx_logging.cpp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ptx_logging.h           </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ptx_oven_config.cpp     </a:t>
            </a:r>
            <a:endParaRPr sz="1600">
              <a:solidFill>
                <a:schemeClr val="dk1"/>
              </a:solidFill>
              <a:latin typeface="Calibri"/>
              <a:ea typeface="Calibri"/>
              <a:cs typeface="Calibri"/>
              <a:sym typeface="Calibri"/>
            </a:endParaRPr>
          </a:p>
          <a:p>
            <a:pPr indent="0" lvl="0" marL="0" rtl="0" algn="l">
              <a:spcBef>
                <a:spcPts val="320"/>
              </a:spcBef>
              <a:spcAft>
                <a:spcPts val="0"/>
              </a:spcAft>
              <a:buNone/>
            </a:pPr>
            <a:r>
              <a:rPr lang="en-CA" sz="1600">
                <a:solidFill>
                  <a:schemeClr val="dk1"/>
                </a:solidFill>
                <a:latin typeface="Calibri"/>
                <a:ea typeface="Calibri"/>
                <a:cs typeface="Calibri"/>
                <a:sym typeface="Calibri"/>
              </a:rPr>
              <a:t>ptx_oven_config.h   </a:t>
            </a:r>
            <a:endParaRPr sz="1600">
              <a:solidFill>
                <a:schemeClr val="dk1"/>
              </a:solidFill>
              <a:latin typeface="Calibri"/>
              <a:ea typeface="Calibri"/>
              <a:cs typeface="Calibri"/>
              <a:sym typeface="Calibri"/>
            </a:endParaRPr>
          </a:p>
        </p:txBody>
      </p:sp>
      <p:sp>
        <p:nvSpPr>
          <p:cNvPr id="294" name="Google Shape;294;p10"/>
          <p:cNvSpPr/>
          <p:nvPr/>
        </p:nvSpPr>
        <p:spPr>
          <a:xfrm>
            <a:off x="708850" y="3347400"/>
            <a:ext cx="2407200" cy="12756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320"/>
              </a:spcBef>
              <a:spcAft>
                <a:spcPts val="0"/>
              </a:spcAft>
              <a:buNone/>
            </a:pPr>
            <a:r>
              <a:rPr lang="en-CA" sz="1600">
                <a:solidFill>
                  <a:schemeClr val="dk1"/>
                </a:solidFill>
                <a:latin typeface="Calibri"/>
                <a:ea typeface="Calibri"/>
                <a:cs typeface="Calibri"/>
                <a:sym typeface="Calibri"/>
              </a:rPr>
              <a:t>requirements.md</a:t>
            </a:r>
            <a:endParaRPr sz="1600">
              <a:solidFill>
                <a:schemeClr val="dk1"/>
              </a:solidFill>
              <a:latin typeface="Calibri"/>
              <a:ea typeface="Calibri"/>
              <a:cs typeface="Calibri"/>
              <a:sym typeface="Calibri"/>
            </a:endParaRPr>
          </a:p>
          <a:p>
            <a:pPr indent="0" lvl="0" marL="0" rtl="0" algn="l">
              <a:spcBef>
                <a:spcPts val="320"/>
              </a:spcBef>
              <a:spcAft>
                <a:spcPts val="0"/>
              </a:spcAft>
              <a:buNone/>
            </a:pPr>
            <a:r>
              <a:rPr lang="en-CA" sz="1600">
                <a:solidFill>
                  <a:schemeClr val="dk1"/>
                </a:solidFill>
                <a:latin typeface="Calibri"/>
                <a:ea typeface="Calibri"/>
                <a:cs typeface="Calibri"/>
                <a:sym typeface="Calibri"/>
              </a:rPr>
              <a:t>notes.md </a:t>
            </a:r>
            <a:endParaRPr sz="1600">
              <a:solidFill>
                <a:schemeClr val="dk1"/>
              </a:solidFill>
              <a:latin typeface="Calibri"/>
              <a:ea typeface="Calibri"/>
              <a:cs typeface="Calibri"/>
              <a:sym typeface="Calibri"/>
            </a:endParaRPr>
          </a:p>
          <a:p>
            <a:pPr indent="0" lvl="0" marL="0" rtl="0" algn="l">
              <a:spcBef>
                <a:spcPts val="320"/>
              </a:spcBef>
              <a:spcAft>
                <a:spcPts val="0"/>
              </a:spcAft>
              <a:buNone/>
            </a:pPr>
            <a:r>
              <a:rPr lang="en-CA" sz="1600">
                <a:solidFill>
                  <a:schemeClr val="dk1"/>
                </a:solidFill>
                <a:latin typeface="Calibri"/>
                <a:ea typeface="Calibri"/>
                <a:cs typeface="Calibri"/>
                <a:sym typeface="Calibri"/>
              </a:rPr>
              <a:t>diagram.json </a:t>
            </a:r>
            <a:endParaRPr sz="1600">
              <a:solidFill>
                <a:schemeClr val="dk1"/>
              </a:solidFill>
              <a:latin typeface="Calibri"/>
              <a:ea typeface="Calibri"/>
              <a:cs typeface="Calibri"/>
              <a:sym typeface="Calibri"/>
            </a:endParaRPr>
          </a:p>
          <a:p>
            <a:pPr indent="0" lvl="0" marL="0" rtl="0" algn="l">
              <a:spcBef>
                <a:spcPts val="320"/>
              </a:spcBef>
              <a:spcAft>
                <a:spcPts val="0"/>
              </a:spcAft>
              <a:buNone/>
            </a:pPr>
            <a:r>
              <a:rPr lang="en-CA" sz="1600">
                <a:solidFill>
                  <a:schemeClr val="dk1"/>
                </a:solidFill>
                <a:latin typeface="Calibri"/>
                <a:ea typeface="Calibri"/>
                <a:cs typeface="Calibri"/>
                <a:sym typeface="Calibri"/>
              </a:rPr>
              <a:t>CMakeLists.txt</a:t>
            </a:r>
            <a:endParaRPr sz="1600">
              <a:solidFill>
                <a:schemeClr val="dk1"/>
              </a:solidFill>
              <a:latin typeface="Calibri"/>
              <a:ea typeface="Calibri"/>
              <a:cs typeface="Calibri"/>
              <a:sym typeface="Calibri"/>
            </a:endParaRPr>
          </a:p>
        </p:txBody>
      </p:sp>
      <p:sp>
        <p:nvSpPr>
          <p:cNvPr id="295" name="Google Shape;295;p10"/>
          <p:cNvSpPr/>
          <p:nvPr/>
        </p:nvSpPr>
        <p:spPr>
          <a:xfrm>
            <a:off x="708850" y="1356550"/>
            <a:ext cx="2407200" cy="1846800"/>
          </a:xfrm>
          <a:prstGeom prst="rect">
            <a:avLst/>
          </a:prstGeom>
          <a:solidFill>
            <a:srgbClr val="A4C2F4"/>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ptx_elf_cookie_oven</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├───.github</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   └───workflows</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└───tests</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    ├───mocks</a:t>
            </a:r>
            <a:endParaRPr sz="1600">
              <a:solidFill>
                <a:schemeClr val="dk1"/>
              </a:solidFill>
              <a:latin typeface="Calibri"/>
              <a:ea typeface="Calibri"/>
              <a:cs typeface="Calibri"/>
              <a:sym typeface="Calibri"/>
            </a:endParaRPr>
          </a:p>
          <a:p>
            <a:pPr indent="0" lvl="0" marL="0" rtl="0" algn="l">
              <a:spcBef>
                <a:spcPts val="320"/>
              </a:spcBef>
              <a:spcAft>
                <a:spcPts val="0"/>
              </a:spcAft>
              <a:buClr>
                <a:schemeClr val="dk1"/>
              </a:buClr>
              <a:buSzPts val="1100"/>
              <a:buFont typeface="Arial"/>
              <a:buNone/>
            </a:pPr>
            <a:r>
              <a:rPr lang="en-CA" sz="1600">
                <a:solidFill>
                  <a:schemeClr val="dk1"/>
                </a:solidFill>
                <a:latin typeface="Calibri"/>
                <a:ea typeface="Calibri"/>
                <a:cs typeface="Calibri"/>
                <a:sym typeface="Calibri"/>
              </a:rPr>
              <a:t>    └───stubs</a:t>
            </a:r>
            <a:endParaRPr sz="1600">
              <a:solidFill>
                <a:schemeClr val="dk1"/>
              </a:solidFill>
              <a:latin typeface="Calibri"/>
              <a:ea typeface="Calibri"/>
              <a:cs typeface="Calibri"/>
              <a:sym typeface="Calibri"/>
            </a:endParaRPr>
          </a:p>
        </p:txBody>
      </p:sp>
      <p:sp>
        <p:nvSpPr>
          <p:cNvPr id="296" name="Google Shape;296;p10"/>
          <p:cNvSpPr/>
          <p:nvPr/>
        </p:nvSpPr>
        <p:spPr>
          <a:xfrm>
            <a:off x="3561300" y="1356556"/>
            <a:ext cx="2021400" cy="297600"/>
          </a:xfrm>
          <a:prstGeom prst="wedgeRectCallout">
            <a:avLst>
              <a:gd fmla="val -102915" name="adj1"/>
              <a:gd fmla="val 188733"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Github CI</a:t>
            </a:r>
            <a:endParaRPr b="0" i="0" sz="1400" u="none" cap="none" strike="noStrike">
              <a:solidFill>
                <a:srgbClr val="000000"/>
              </a:solidFill>
              <a:latin typeface="Arial"/>
              <a:ea typeface="Arial"/>
              <a:cs typeface="Arial"/>
              <a:sym typeface="Arial"/>
            </a:endParaRPr>
          </a:p>
        </p:txBody>
      </p:sp>
      <p:sp>
        <p:nvSpPr>
          <p:cNvPr id="297" name="Google Shape;297;p10"/>
          <p:cNvSpPr/>
          <p:nvPr/>
        </p:nvSpPr>
        <p:spPr>
          <a:xfrm>
            <a:off x="3561300" y="2131156"/>
            <a:ext cx="2021400" cy="297600"/>
          </a:xfrm>
          <a:prstGeom prst="wedgeRectCallout">
            <a:avLst>
              <a:gd fmla="val -102915" name="adj1"/>
              <a:gd fmla="val 188733"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Testing</a:t>
            </a:r>
            <a:endParaRPr b="0" i="0" sz="1400" u="none" cap="none" strike="noStrike">
              <a:solidFill>
                <a:srgbClr val="000000"/>
              </a:solidFill>
              <a:latin typeface="Arial"/>
              <a:ea typeface="Arial"/>
              <a:cs typeface="Arial"/>
              <a:sym typeface="Arial"/>
            </a:endParaRPr>
          </a:p>
        </p:txBody>
      </p:sp>
      <p:sp>
        <p:nvSpPr>
          <p:cNvPr id="298" name="Google Shape;298;p10"/>
          <p:cNvSpPr/>
          <p:nvPr/>
        </p:nvSpPr>
        <p:spPr>
          <a:xfrm>
            <a:off x="3561300" y="2730456"/>
            <a:ext cx="2021400" cy="297600"/>
          </a:xfrm>
          <a:prstGeom prst="wedgeRectCallout">
            <a:avLst>
              <a:gd fmla="val -102915" name="adj1"/>
              <a:gd fmla="val 188733" name="adj2"/>
            </a:avLst>
          </a:prstGeom>
          <a:gradFill>
            <a:gsLst>
              <a:gs pos="0">
                <a:srgbClr val="FFF6DB"/>
              </a:gs>
              <a:gs pos="100000">
                <a:srgbClr val="FAD15C"/>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Requirement</a:t>
            </a:r>
            <a:endParaRPr b="0" i="0" sz="1400" u="none" cap="none" strike="noStrike">
              <a:solidFill>
                <a:srgbClr val="000000"/>
              </a:solidFill>
              <a:latin typeface="Arial"/>
              <a:ea typeface="Arial"/>
              <a:cs typeface="Arial"/>
              <a:sym typeface="Arial"/>
            </a:endParaRPr>
          </a:p>
        </p:txBody>
      </p:sp>
      <p:sp>
        <p:nvSpPr>
          <p:cNvPr id="299" name="Google Shape;299;p10"/>
          <p:cNvSpPr/>
          <p:nvPr/>
        </p:nvSpPr>
        <p:spPr>
          <a:xfrm>
            <a:off x="3561300" y="3449081"/>
            <a:ext cx="2021400" cy="297600"/>
          </a:xfrm>
          <a:prstGeom prst="wedgeRectCallout">
            <a:avLst>
              <a:gd fmla="val -102915" name="adj1"/>
              <a:gd fmla="val 188733" name="adj2"/>
            </a:avLst>
          </a:prstGeom>
          <a:gradFill>
            <a:gsLst>
              <a:gs pos="0">
                <a:srgbClr val="FFF6DB"/>
              </a:gs>
              <a:gs pos="100000">
                <a:srgbClr val="FAD15C"/>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Wokwi HW simulator </a:t>
            </a:r>
            <a:endParaRPr b="0" i="0" sz="1400" u="none" cap="none" strike="noStrike">
              <a:solidFill>
                <a:srgbClr val="000000"/>
              </a:solidFill>
              <a:latin typeface="Arial"/>
              <a:ea typeface="Arial"/>
              <a:cs typeface="Arial"/>
              <a:sym typeface="Arial"/>
            </a:endParaRPr>
          </a:p>
        </p:txBody>
      </p:sp>
      <p:sp>
        <p:nvSpPr>
          <p:cNvPr id="300" name="Google Shape;300;p10"/>
          <p:cNvSpPr/>
          <p:nvPr/>
        </p:nvSpPr>
        <p:spPr>
          <a:xfrm>
            <a:off x="3561300" y="4254006"/>
            <a:ext cx="2021400" cy="297600"/>
          </a:xfrm>
          <a:prstGeom prst="wedgeRectCallout">
            <a:avLst>
              <a:gd fmla="val -23203" name="adj1"/>
              <a:gd fmla="val 92152" name="adj2"/>
            </a:avLst>
          </a:prstGeom>
          <a:gradFill>
            <a:gsLst>
              <a:gs pos="0">
                <a:srgbClr val="DCECD5"/>
              </a:gs>
              <a:gs pos="100000">
                <a:srgbClr val="92BC81"/>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lang="en-CA" sz="1600">
                <a:solidFill>
                  <a:schemeClr val="dk1"/>
                </a:solidFill>
                <a:latin typeface="Calibri"/>
                <a:ea typeface="Calibri"/>
                <a:cs typeface="Calibri"/>
                <a:sym typeface="Calibri"/>
              </a:rPr>
              <a:t>Source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CA" sz="4000"/>
              <a:t>Pseudocode – Configuration</a:t>
            </a:r>
            <a:endParaRPr sz="4000"/>
          </a:p>
        </p:txBody>
      </p:sp>
      <p:sp>
        <p:nvSpPr>
          <p:cNvPr id="306" name="Google Shape;306;p11"/>
          <p:cNvSpPr txBox="1"/>
          <p:nvPr>
            <p:ph idx="1" type="body"/>
          </p:nvPr>
        </p:nvSpPr>
        <p:spPr>
          <a:xfrm>
            <a:off x="281125" y="1504200"/>
            <a:ext cx="8549100" cy="4597200"/>
          </a:xfrm>
          <a:prstGeom prst="rect">
            <a:avLst/>
          </a:prstGeom>
          <a:solidFill>
            <a:srgbClr val="434343"/>
          </a:solidFill>
          <a:ln>
            <a:noFill/>
          </a:ln>
        </p:spPr>
        <p:txBody>
          <a:bodyPr anchorCtr="0" anchor="t" bIns="45700" lIns="91425" spcFirstLastPara="1" rIns="91425" wrap="square" tIns="45700">
            <a:noAutofit/>
          </a:bodyPr>
          <a:lstStyle/>
          <a:p>
            <a:pPr indent="0" lvl="0" marL="0" rtl="0" algn="l">
              <a:lnSpc>
                <a:spcPct val="135714"/>
              </a:lnSpc>
              <a:spcBef>
                <a:spcPts val="0"/>
              </a:spcBef>
              <a:spcAft>
                <a:spcPts val="0"/>
              </a:spcAft>
              <a:buClr>
                <a:schemeClr val="dk1"/>
              </a:buClr>
              <a:buSzPts val="1100"/>
              <a:buFont typeface="Arial"/>
              <a:buNone/>
            </a:pPr>
            <a:r>
              <a:rPr b="1" lang="en-CA" sz="1100">
                <a:solidFill>
                  <a:srgbClr val="569CD6"/>
                </a:solidFill>
                <a:latin typeface="Courier New"/>
                <a:ea typeface="Courier New"/>
                <a:cs typeface="Courier New"/>
                <a:sym typeface="Courier New"/>
              </a:rPr>
              <a:t>typedef</a:t>
            </a:r>
            <a:r>
              <a:rPr b="1" lang="en-CA" sz="1100">
                <a:solidFill>
                  <a:srgbClr val="CCCCCC"/>
                </a:solidFill>
                <a:latin typeface="Courier New"/>
                <a:ea typeface="Courier New"/>
                <a:cs typeface="Courier New"/>
                <a:sym typeface="Courier New"/>
              </a:rPr>
              <a:t> </a:t>
            </a:r>
            <a:r>
              <a:rPr b="1" lang="en-CA" sz="1100">
                <a:solidFill>
                  <a:srgbClr val="569CD6"/>
                </a:solidFill>
                <a:latin typeface="Courier New"/>
                <a:ea typeface="Courier New"/>
                <a:cs typeface="Courier New"/>
                <a:sym typeface="Courier New"/>
              </a:rPr>
              <a:t>struct</a:t>
            </a:r>
            <a:r>
              <a:rPr b="1" lang="en-CA" sz="1100">
                <a:solidFill>
                  <a:srgbClr val="CCCCCC"/>
                </a:solidFill>
                <a:latin typeface="Courier New"/>
                <a:ea typeface="Courier New"/>
                <a:cs typeface="Courier New"/>
                <a:sym typeface="Courier New"/>
              </a:rPr>
              <a:t> {</a:t>
            </a:r>
            <a:endParaRPr b="1"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uint32_t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ignition_duration_ms</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Duration igniter stays ON after gas opens (df: 5000ms)</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uint32_t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periodic_log_ms</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Interval between periodic status logs (df: 1000ms)</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uint32_t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sensor_fault_window_ms</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Out-of-range duration before latching fault (1000ms)</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uint32_t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auto_resume_delay_ms</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Valid readings duration before clearing fault (3000ms)</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569CD6"/>
                </a:solidFill>
                <a:latin typeface="Courier New"/>
                <a:ea typeface="Courier New"/>
                <a:cs typeface="Courier New"/>
                <a:sym typeface="Courier New"/>
              </a:rPr>
              <a:t>float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vref_min_v</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Minimum acceptable reference voltage (default: 4.5V)</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569CD6"/>
                </a:solidFill>
                <a:latin typeface="Courier New"/>
                <a:ea typeface="Courier New"/>
                <a:cs typeface="Courier New"/>
                <a:sym typeface="Courier New"/>
              </a:rPr>
              <a:t>float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vref_max_v</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Maximum acceptable reference voltage (default: 5.5V)</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569CD6"/>
                </a:solidFill>
                <a:latin typeface="Courier New"/>
                <a:ea typeface="Courier New"/>
                <a:cs typeface="Courier New"/>
                <a:sym typeface="Courier New"/>
              </a:rPr>
              <a:t>float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temp_target_c</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Target temperature for control (default: 180.0°C)</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569CD6"/>
                </a:solidFill>
                <a:latin typeface="Courier New"/>
                <a:ea typeface="Courier New"/>
                <a:cs typeface="Courier New"/>
                <a:sym typeface="Courier New"/>
              </a:rPr>
              <a:t>float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temp_delta_c</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Hysteresis half-band around target (default: 2.0°C)</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endParaRPr b="1"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6A9955"/>
                </a:solidFill>
                <a:latin typeface="Courier New"/>
                <a:ea typeface="Courier New"/>
                <a:cs typeface="Courier New"/>
                <a:sym typeface="Courier New"/>
              </a:rPr>
              <a:t>    /* Ignition safety parameters */</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uint8_t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max_ignition_attempts</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Maximum number of ignition retry attempts (default: 3)</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endParaRPr b="1"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6A9955"/>
                </a:solidFill>
                <a:latin typeface="Courier New"/>
                <a:ea typeface="Courier New"/>
                <a:cs typeface="Courier New"/>
                <a:sym typeface="Courier New"/>
              </a:rPr>
              <a:t>    /* Others */</a:t>
            </a:r>
            <a:endParaRPr b="1"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uint16_t</a:t>
            </a:r>
            <a:r>
              <a:rPr b="1" lang="en-CA" sz="1100">
                <a:solidFill>
                  <a:srgbClr val="CCCCCC"/>
                </a:solidFill>
                <a:latin typeface="Courier New"/>
                <a:ea typeface="Courier New"/>
                <a:cs typeface="Courier New"/>
                <a:sym typeface="Courier New"/>
              </a:rPr>
              <a:t>    </a:t>
            </a:r>
            <a:r>
              <a:rPr b="1" lang="en-CA" sz="1100">
                <a:solidFill>
                  <a:srgbClr val="9CDCFE"/>
                </a:solidFill>
                <a:latin typeface="Courier New"/>
                <a:ea typeface="Courier New"/>
                <a:cs typeface="Courier New"/>
                <a:sym typeface="Courier New"/>
              </a:rPr>
              <a:t>iteration_period</a:t>
            </a:r>
            <a:r>
              <a:rPr b="1" lang="en-CA" sz="1100">
                <a:solidFill>
                  <a:srgbClr val="CCCCCC"/>
                </a:solidFill>
                <a:latin typeface="Courier New"/>
                <a:ea typeface="Courier New"/>
                <a:cs typeface="Courier New"/>
                <a:sym typeface="Courier New"/>
              </a:rPr>
              <a:t>;</a:t>
            </a:r>
            <a:r>
              <a:rPr b="1" lang="en-CA" sz="1100">
                <a:solidFill>
                  <a:srgbClr val="6A9955"/>
                </a:solidFill>
                <a:latin typeface="Courier New"/>
                <a:ea typeface="Courier New"/>
                <a:cs typeface="Courier New"/>
                <a:sym typeface="Courier New"/>
              </a:rPr>
              <a:t>       // 100ms    </a:t>
            </a:r>
            <a:endParaRPr b="1"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None/>
            </a:pPr>
            <a:r>
              <a:rPr b="1" lang="en-CA" sz="1100">
                <a:solidFill>
                  <a:srgbClr val="CCCCCC"/>
                </a:solidFill>
                <a:latin typeface="Courier New"/>
                <a:ea typeface="Courier New"/>
                <a:cs typeface="Courier New"/>
                <a:sym typeface="Courier New"/>
              </a:rPr>
              <a:t>} </a:t>
            </a:r>
            <a:r>
              <a:rPr b="1" lang="en-CA" sz="1100">
                <a:solidFill>
                  <a:srgbClr val="4EC9B0"/>
                </a:solidFill>
                <a:latin typeface="Courier New"/>
                <a:ea typeface="Courier New"/>
                <a:cs typeface="Courier New"/>
                <a:sym typeface="Courier New"/>
              </a:rPr>
              <a:t>ptx_oven_config_t</a:t>
            </a:r>
            <a:r>
              <a:rPr b="1" lang="en-CA" sz="1100">
                <a:solidFill>
                  <a:srgbClr val="CCCCCC"/>
                </a:solidFill>
                <a:latin typeface="Courier New"/>
                <a:ea typeface="Courier New"/>
                <a:cs typeface="Courier New"/>
                <a:sym typeface="Courier New"/>
              </a:rPr>
              <a:t>;</a:t>
            </a:r>
            <a:endParaRPr b="1" sz="1100"/>
          </a:p>
        </p:txBody>
      </p:sp>
      <p:sp>
        <p:nvSpPr>
          <p:cNvPr id="307" name="Google Shape;307;p11"/>
          <p:cNvSpPr txBox="1"/>
          <p:nvPr/>
        </p:nvSpPr>
        <p:spPr>
          <a:xfrm>
            <a:off x="5812231" y="6194621"/>
            <a:ext cx="250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sng" cap="none" strike="noStrike">
                <a:solidFill>
                  <a:schemeClr val="hlink"/>
                </a:solidFill>
                <a:latin typeface="Calibri"/>
                <a:ea typeface="Calibri"/>
                <a:cs typeface="Calibri"/>
                <a:sym typeface="Calibri"/>
                <a:hlinkClick r:id="rId3"/>
              </a:rPr>
              <a:t>LlNK FULL SOURCE CODE</a:t>
            </a:r>
            <a:endParaRPr b="0" i="0" sz="1800" u="none" cap="none" strike="noStrike">
              <a:solidFill>
                <a:schemeClr val="dk1"/>
              </a:solidFill>
              <a:latin typeface="Calibri"/>
              <a:ea typeface="Calibri"/>
              <a:cs typeface="Calibri"/>
              <a:sym typeface="Calibri"/>
            </a:endParaRPr>
          </a:p>
        </p:txBody>
      </p:sp>
      <p:sp>
        <p:nvSpPr>
          <p:cNvPr id="308" name="Google Shape;308;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Calibri"/>
              <a:buNone/>
            </a:pPr>
            <a:r>
              <a:rPr lang="en-CA" sz="4000"/>
              <a:t>Pseudocode – Oven status</a:t>
            </a:r>
            <a:endParaRPr sz="4000"/>
          </a:p>
        </p:txBody>
      </p:sp>
      <p:sp>
        <p:nvSpPr>
          <p:cNvPr id="314" name="Google Shape;314;p12"/>
          <p:cNvSpPr txBox="1"/>
          <p:nvPr>
            <p:ph idx="1" type="body"/>
          </p:nvPr>
        </p:nvSpPr>
        <p:spPr>
          <a:xfrm>
            <a:off x="457200" y="1135776"/>
            <a:ext cx="8330700" cy="4620000"/>
          </a:xfrm>
          <a:prstGeom prst="rect">
            <a:avLst/>
          </a:prstGeom>
          <a:solidFill>
            <a:srgbClr val="434343"/>
          </a:solidFill>
          <a:ln>
            <a:noFill/>
          </a:ln>
        </p:spPr>
        <p:txBody>
          <a:bodyPr anchorCtr="0" anchor="t" bIns="45700" lIns="91425" spcFirstLastPara="1" rIns="91425" wrap="square" tIns="45700">
            <a:noAutofit/>
          </a:bodyPr>
          <a:lstStyle/>
          <a:p>
            <a:pPr indent="0" lvl="0" marL="0" rtl="0" algn="l">
              <a:lnSpc>
                <a:spcPct val="135714"/>
              </a:lnSpc>
              <a:spcBef>
                <a:spcPts val="0"/>
              </a:spcBef>
              <a:spcAft>
                <a:spcPts val="0"/>
              </a:spcAft>
              <a:buClr>
                <a:schemeClr val="dk1"/>
              </a:buClr>
              <a:buSzPts val="1100"/>
              <a:buFont typeface="Arial"/>
              <a:buNone/>
            </a:pPr>
            <a:r>
              <a:rPr lang="en-CA" sz="1100">
                <a:solidFill>
                  <a:srgbClr val="6A9955"/>
                </a:solidFill>
                <a:latin typeface="Courier New"/>
                <a:ea typeface="Courier New"/>
                <a:cs typeface="Courier New"/>
                <a:sym typeface="Courier New"/>
              </a:rPr>
              <a:t>/**</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6A9955"/>
                </a:solidFill>
                <a:latin typeface="Courier New"/>
                <a:ea typeface="Courier New"/>
                <a:cs typeface="Courier New"/>
                <a:sym typeface="Courier New"/>
              </a:rPr>
              <a:t> * </a:t>
            </a:r>
            <a:r>
              <a:rPr lang="en-CA" sz="1100">
                <a:solidFill>
                  <a:srgbClr val="569CD6"/>
                </a:solidFill>
                <a:latin typeface="Courier New"/>
                <a:ea typeface="Courier New"/>
                <a:cs typeface="Courier New"/>
                <a:sym typeface="Courier New"/>
              </a:rPr>
              <a:t>@brief</a:t>
            </a:r>
            <a:r>
              <a:rPr lang="en-CA" sz="1100">
                <a:solidFill>
                  <a:srgbClr val="6A9955"/>
                </a:solidFill>
                <a:latin typeface="Courier New"/>
                <a:ea typeface="Courier New"/>
                <a:cs typeface="Courier New"/>
                <a:sym typeface="Courier New"/>
              </a:rPr>
              <a:t> Public status snapshot of the oven control loop.</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6A9955"/>
                </a:solidFill>
                <a:latin typeface="Courier New"/>
                <a:ea typeface="Courier New"/>
                <a:cs typeface="Courier New"/>
                <a:sym typeface="Courier New"/>
              </a:rPr>
              <a:t>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569CD6"/>
                </a:solidFill>
                <a:latin typeface="Courier New"/>
                <a:ea typeface="Courier New"/>
                <a:cs typeface="Courier New"/>
                <a:sym typeface="Courier New"/>
              </a:rPr>
              <a:t>typedef</a:t>
            </a: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struct</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float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vref_volts</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Reference voltage from sensor (V).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float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signal_volts</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Sensor signal (V), referenced to vref.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float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temperature_c</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Computed temperature (°C).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door_open</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Door state: true=open, false=closed.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gas_on</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Gas valve command output.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igniter_on</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Igniter command output.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4EC9B0"/>
                </a:solidFill>
                <a:latin typeface="Courier New"/>
                <a:ea typeface="Courier New"/>
                <a:cs typeface="Courier New"/>
                <a:sym typeface="Courier New"/>
              </a:rPr>
              <a:t>ptx_heating_state_t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Current heating state.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vref_fault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True if vref not in [4.5, 5.5] V.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signal_fault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True if signal not in [10%, 90%] of vref.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sensor_fault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Aggregate: vref_fault || signal_fault.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4EC9B0"/>
                </a:solidFill>
                <a:latin typeface="Courier New"/>
                <a:ea typeface="Courier New"/>
                <a:cs typeface="Courier New"/>
                <a:sym typeface="Courier New"/>
              </a:rPr>
              <a:t>uint8_t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ignition_attempt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Current ignition attempt counter (1-based).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bool</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ignition_lockout</a:t>
            </a:r>
            <a:r>
              <a:rPr lang="en-CA" sz="1100">
                <a:solidFill>
                  <a:srgbClr val="CCCCCC"/>
                </a:solidFill>
                <a:latin typeface="Courier New"/>
                <a:ea typeface="Courier New"/>
                <a:cs typeface="Courier New"/>
                <a:sym typeface="Courier New"/>
              </a:rPr>
              <a:t>;</a:t>
            </a:r>
            <a:r>
              <a:rPr lang="en-CA" sz="1100">
                <a:solidFill>
                  <a:srgbClr val="6A9955"/>
                </a:solidFill>
                <a:latin typeface="Courier New"/>
                <a:ea typeface="Courier New"/>
                <a:cs typeface="Courier New"/>
                <a:sym typeface="Courier New"/>
              </a:rPr>
              <a:t>       // True if in safety lockout after failed ignitions.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CA" sz="1100">
                <a:solidFill>
                  <a:srgbClr val="CCCCCC"/>
                </a:solidFill>
                <a:latin typeface="Courier New"/>
                <a:ea typeface="Courier New"/>
                <a:cs typeface="Courier New"/>
                <a:sym typeface="Courier New"/>
              </a:rPr>
              <a:t>} </a:t>
            </a:r>
            <a:r>
              <a:rPr lang="en-CA" sz="1100">
                <a:solidFill>
                  <a:srgbClr val="4EC9B0"/>
                </a:solidFill>
                <a:latin typeface="Courier New"/>
                <a:ea typeface="Courier New"/>
                <a:cs typeface="Courier New"/>
                <a:sym typeface="Courier New"/>
              </a:rPr>
              <a:t>ptx_oven_status_t</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00000"/>
              </a:lnSpc>
              <a:spcBef>
                <a:spcPts val="320"/>
              </a:spcBef>
              <a:spcAft>
                <a:spcPts val="0"/>
              </a:spcAft>
              <a:buClr>
                <a:schemeClr val="dk1"/>
              </a:buClr>
              <a:buSzPts val="1600"/>
              <a:buNone/>
            </a:pPr>
            <a:r>
              <a:t/>
            </a:r>
            <a:endParaRPr b="1" sz="1100"/>
          </a:p>
        </p:txBody>
      </p:sp>
      <p:sp>
        <p:nvSpPr>
          <p:cNvPr id="315" name="Google Shape;31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316" name="Google Shape;316;p12"/>
          <p:cNvSpPr txBox="1"/>
          <p:nvPr/>
        </p:nvSpPr>
        <p:spPr>
          <a:xfrm>
            <a:off x="5812231" y="6194621"/>
            <a:ext cx="250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sng" cap="none" strike="noStrike">
                <a:solidFill>
                  <a:schemeClr val="hlink"/>
                </a:solidFill>
                <a:latin typeface="Calibri"/>
                <a:ea typeface="Calibri"/>
                <a:cs typeface="Calibri"/>
                <a:sym typeface="Calibri"/>
                <a:hlinkClick r:id="rId3"/>
              </a:rPr>
              <a:t>LlNK FULL SOURCE CODE</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CA"/>
              <a:t>Pseudocode – State machine</a:t>
            </a:r>
            <a:endParaRPr/>
          </a:p>
        </p:txBody>
      </p:sp>
      <p:sp>
        <p:nvSpPr>
          <p:cNvPr id="322" name="Google Shape;322;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323" name="Google Shape;323;p13"/>
          <p:cNvSpPr txBox="1"/>
          <p:nvPr/>
        </p:nvSpPr>
        <p:spPr>
          <a:xfrm>
            <a:off x="457200" y="1160726"/>
            <a:ext cx="8319900" cy="5409300"/>
          </a:xfrm>
          <a:prstGeom prst="rect">
            <a:avLst/>
          </a:prstGeom>
          <a:solidFill>
            <a:srgbClr val="434343"/>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CA" sz="1100">
                <a:solidFill>
                  <a:srgbClr val="569CD6"/>
                </a:solidFill>
                <a:latin typeface="Courier New"/>
                <a:ea typeface="Courier New"/>
                <a:cs typeface="Courier New"/>
                <a:sym typeface="Courier New"/>
              </a:rPr>
              <a:t>static</a:t>
            </a:r>
            <a:r>
              <a:rPr lang="en-CA" sz="1100">
                <a:solidFill>
                  <a:srgbClr val="CCCCCC"/>
                </a:solidFill>
                <a:latin typeface="Courier New"/>
                <a:ea typeface="Courier New"/>
                <a:cs typeface="Courier New"/>
                <a:sym typeface="Courier New"/>
              </a:rPr>
              <a:t> </a:t>
            </a:r>
            <a:r>
              <a:rPr lang="en-CA" sz="1100">
                <a:solidFill>
                  <a:srgbClr val="569CD6"/>
                </a:solidFill>
                <a:latin typeface="Courier New"/>
                <a:ea typeface="Courier New"/>
                <a:cs typeface="Courier New"/>
                <a:sym typeface="Courier New"/>
              </a:rPr>
              <a:t>void</a:t>
            </a:r>
            <a:r>
              <a:rPr lang="en-CA" sz="1100">
                <a:solidFill>
                  <a:srgbClr val="CCCCCC"/>
                </a:solidFill>
                <a:latin typeface="Courier New"/>
                <a:ea typeface="Courier New"/>
                <a:cs typeface="Courier New"/>
                <a:sym typeface="Courier New"/>
              </a:rPr>
              <a:t> </a:t>
            </a:r>
            <a:r>
              <a:rPr lang="en-CA" sz="1100">
                <a:solidFill>
                  <a:srgbClr val="DCDCAA"/>
                </a:solidFill>
                <a:latin typeface="Courier New"/>
                <a:ea typeface="Courier New"/>
                <a:cs typeface="Courier New"/>
                <a:sym typeface="Courier New"/>
              </a:rPr>
              <a:t>ptx_update_heating</a:t>
            </a:r>
            <a:r>
              <a:rPr lang="en-CA" sz="1100">
                <a:solidFill>
                  <a:srgbClr val="CCCCCC"/>
                </a:solidFill>
                <a:latin typeface="Courier New"/>
                <a:ea typeface="Courier New"/>
                <a:cs typeface="Courier New"/>
                <a:sym typeface="Courier New"/>
              </a:rPr>
              <a:t>(</a:t>
            </a:r>
            <a:r>
              <a:rPr lang="en-CA" sz="1100">
                <a:solidFill>
                  <a:srgbClr val="4EC9B0"/>
                </a:solidFill>
                <a:latin typeface="Courier New"/>
                <a:ea typeface="Courier New"/>
                <a:cs typeface="Courier New"/>
                <a:sym typeface="Courier New"/>
              </a:rPr>
              <a:t>uint32_t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now_ms</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Door and sensor faults override everything - force shutdown regardless of state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Hysteresis thresholds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State machine logic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switch</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case</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PTX_HEATING_STATE_IDLE</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Check if heating is needed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if</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temperature_c</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&lt;=</a:t>
            </a:r>
            <a:r>
              <a:rPr lang="en-CA" sz="1100">
                <a:solidFill>
                  <a:srgbClr val="CCCCCC"/>
                </a:solidFill>
                <a:latin typeface="Courier New"/>
                <a:ea typeface="Courier New"/>
                <a:cs typeface="Courier New"/>
                <a:sym typeface="Courier New"/>
              </a:rPr>
              <a:t> temp_on)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Start ignition sequence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PTX_HEATING_STATE_IGNITING</a:t>
            </a:r>
            <a:r>
              <a:rPr lang="en-CA" sz="1100">
                <a:solidFill>
                  <a:srgbClr val="CCCCCC"/>
                </a:solidFill>
                <a:latin typeface="Courier New"/>
                <a:ea typeface="Courier New"/>
                <a:cs typeface="Courier New"/>
                <a:sym typeface="Courier New"/>
              </a:rPr>
              <a:t>; }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case</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PTX_HEATING_STATE_IGNITING</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Wait for ignition period to complete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if</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now_ms</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pti_ignition_start_ms</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&gt;=</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cfg</a:t>
            </a:r>
            <a:r>
              <a:rPr lang="en-CA" sz="1100">
                <a:solidFill>
                  <a:srgbClr val="CCCCCC"/>
                </a:solidFill>
                <a:latin typeface="Courier New"/>
                <a:ea typeface="Courier New"/>
                <a:cs typeface="Courier New"/>
                <a:sym typeface="Courier New"/>
              </a:rPr>
              <a:t>-&gt;</a:t>
            </a:r>
            <a:r>
              <a:rPr lang="en-CA" sz="1100">
                <a:solidFill>
                  <a:srgbClr val="9CDCFE"/>
                </a:solidFill>
                <a:latin typeface="Courier New"/>
                <a:ea typeface="Courier New"/>
                <a:cs typeface="Courier New"/>
                <a:sym typeface="Courier New"/>
              </a:rPr>
              <a:t>ignition_duration_ms</a:t>
            </a:r>
            <a:r>
              <a:rPr lang="en-CA" sz="1100">
                <a:solidFill>
                  <a:srgbClr val="CCCCCC"/>
                </a:solidFill>
                <a:latin typeface="Courier New"/>
                <a:ea typeface="Courier New"/>
                <a:cs typeface="Courier New"/>
                <a:sym typeface="Courier New"/>
              </a:rPr>
              <a:t>)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Ignition period ended, check for flame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Flame detected - successful ignition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PTX_HEATING_STATE_HEATING</a:t>
            </a: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case</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PTX_HEATING_STATE_HEATING</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6A9955"/>
                </a:solidFill>
                <a:latin typeface="Courier New"/>
                <a:ea typeface="Courier New"/>
                <a:cs typeface="Courier New"/>
                <a:sym typeface="Courier New"/>
              </a:rPr>
              <a:t>            /* Check if reached upper temperature threshold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if</a:t>
            </a: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temperature_c</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&gt;=</a:t>
            </a:r>
            <a:r>
              <a:rPr lang="en-CA" sz="1100">
                <a:solidFill>
                  <a:srgbClr val="CCCCCC"/>
                </a:solidFill>
                <a:latin typeface="Courier New"/>
                <a:ea typeface="Courier New"/>
                <a:cs typeface="Courier New"/>
                <a:sym typeface="Courier New"/>
              </a:rPr>
              <a:t> temp_off) {</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9CDCFE"/>
                </a:solidFill>
                <a:latin typeface="Courier New"/>
                <a:ea typeface="Courier New"/>
                <a:cs typeface="Courier New"/>
                <a:sym typeface="Courier New"/>
              </a:rPr>
              <a:t>pti_status</a:t>
            </a:r>
            <a:r>
              <a:rPr lang="en-CA" sz="1100">
                <a:solidFill>
                  <a:srgbClr val="CCCCCC"/>
                </a:solidFill>
                <a:latin typeface="Courier New"/>
                <a:ea typeface="Courier New"/>
                <a:cs typeface="Courier New"/>
                <a:sym typeface="Courier New"/>
              </a:rPr>
              <a:t>.</a:t>
            </a:r>
            <a:r>
              <a:rPr lang="en-CA" sz="1100">
                <a:solidFill>
                  <a:srgbClr val="9CDCFE"/>
                </a:solidFill>
                <a:latin typeface="Courier New"/>
                <a:ea typeface="Courier New"/>
                <a:cs typeface="Courier New"/>
                <a:sym typeface="Courier New"/>
              </a:rPr>
              <a:t>state</a:t>
            </a:r>
            <a:r>
              <a:rPr lang="en-CA" sz="1100">
                <a:solidFill>
                  <a:srgbClr val="CCCCCC"/>
                </a:solidFill>
                <a:latin typeface="Courier New"/>
                <a:ea typeface="Courier New"/>
                <a:cs typeface="Courier New"/>
                <a:sym typeface="Courier New"/>
              </a:rPr>
              <a:t> </a:t>
            </a:r>
            <a:r>
              <a:rPr lang="en-CA" sz="1100">
                <a:solidFill>
                  <a:srgbClr val="D4D4D4"/>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4FC1FF"/>
                </a:solidFill>
                <a:latin typeface="Courier New"/>
                <a:ea typeface="Courier New"/>
                <a:cs typeface="Courier New"/>
                <a:sym typeface="Courier New"/>
              </a:rPr>
              <a:t>PTX_HEATING_STATE_IDLE</a:t>
            </a:r>
            <a:r>
              <a:rPr lang="en-CA" sz="1100">
                <a:solidFill>
                  <a:srgbClr val="CCCCCC"/>
                </a:solidFill>
                <a:latin typeface="Courier New"/>
                <a:ea typeface="Courier New"/>
                <a:cs typeface="Courier New"/>
                <a:sym typeface="Courier New"/>
              </a:rPr>
              <a:t>;</a:t>
            </a: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D</a:t>
            </a:r>
            <a:r>
              <a:rPr lang="en-CA" sz="1100">
                <a:solidFill>
                  <a:srgbClr val="CE92A4"/>
                </a:solidFill>
                <a:latin typeface="Courier New"/>
                <a:ea typeface="Courier New"/>
                <a:cs typeface="Courier New"/>
                <a:sym typeface="Courier New"/>
              </a:rPr>
              <a:t>efault</a:t>
            </a:r>
            <a:r>
              <a:rPr lang="en-CA" sz="1100">
                <a:solidFill>
                  <a:srgbClr val="CCCCCC"/>
                </a:solidFill>
                <a:latin typeface="Courier New"/>
                <a:ea typeface="Courier New"/>
                <a:cs typeface="Courier New"/>
                <a:sym typeface="Courier New"/>
              </a:rPr>
              <a:t>: </a:t>
            </a:r>
            <a:r>
              <a:rPr lang="en-CA" sz="1100">
                <a:solidFill>
                  <a:srgbClr val="6A9955"/>
                </a:solidFill>
                <a:latin typeface="Courier New"/>
                <a:ea typeface="Courier New"/>
                <a:cs typeface="Courier New"/>
                <a:sym typeface="Courier New"/>
              </a:rPr>
              <a:t>/* Invalid state - reset to IDLE */</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            </a:t>
            </a:r>
            <a:r>
              <a:rPr lang="en-CA" sz="1100">
                <a:solidFill>
                  <a:srgbClr val="CE92A4"/>
                </a:solidFill>
                <a:latin typeface="Courier New"/>
                <a:ea typeface="Courier New"/>
                <a:cs typeface="Courier New"/>
                <a:sym typeface="Courier New"/>
              </a:rPr>
              <a:t>break</a:t>
            </a: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CA" sz="1100">
                <a:solidFill>
                  <a:srgbClr val="CCCCCC"/>
                </a:solidFill>
                <a:latin typeface="Courier New"/>
                <a:ea typeface="Courier New"/>
                <a:cs typeface="Courier New"/>
                <a:sym typeface="Courier New"/>
              </a:rPr>
              <a:t>}</a:t>
            </a:r>
            <a:endParaRPr sz="1100">
              <a:solidFill>
                <a:srgbClr val="CCCCCC"/>
              </a:solidFill>
              <a:latin typeface="Courier New"/>
              <a:ea typeface="Courier New"/>
              <a:cs typeface="Courier New"/>
              <a:sym typeface="Courier New"/>
            </a:endParaRPr>
          </a:p>
        </p:txBody>
      </p:sp>
      <p:sp>
        <p:nvSpPr>
          <p:cNvPr id="324" name="Google Shape;324;p13"/>
          <p:cNvSpPr txBox="1"/>
          <p:nvPr/>
        </p:nvSpPr>
        <p:spPr>
          <a:xfrm>
            <a:off x="5812231" y="6194621"/>
            <a:ext cx="250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CA" sz="1800" u="sng" cap="none" strike="noStrike">
                <a:solidFill>
                  <a:schemeClr val="hlink"/>
                </a:solidFill>
                <a:latin typeface="Calibri"/>
                <a:ea typeface="Calibri"/>
                <a:cs typeface="Calibri"/>
                <a:sym typeface="Calibri"/>
                <a:hlinkClick r:id="rId3"/>
              </a:rPr>
              <a:t>LlNK FULL SOURCE CODE</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8" name="Shape 328"/>
        <p:cNvGrpSpPr/>
        <p:nvPr/>
      </p:nvGrpSpPr>
      <p:grpSpPr>
        <a:xfrm>
          <a:off x="0" y="0"/>
          <a:ext cx="0" cy="0"/>
          <a:chOff x="0" y="0"/>
          <a:chExt cx="0" cy="0"/>
        </a:xfrm>
      </p:grpSpPr>
      <p:sp>
        <p:nvSpPr>
          <p:cNvPr id="329" name="Google Shape;329;p1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p15"/>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p15"/>
          <p:cNvSpPr/>
          <p:nvPr/>
        </p:nvSpPr>
        <p:spPr>
          <a:xfrm flipH="1" rot="10800000">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p15"/>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p15"/>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p15"/>
          <p:cNvSpPr/>
          <p:nvPr/>
        </p:nvSpPr>
        <p:spPr>
          <a:xfrm flipH="1" rot="5400000">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p15"/>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p15"/>
          <p:cNvSpPr txBox="1"/>
          <p:nvPr>
            <p:ph type="ctrTitle"/>
          </p:nvPr>
        </p:nvSpPr>
        <p:spPr>
          <a:xfrm>
            <a:off x="3121925" y="818984"/>
            <a:ext cx="5036024" cy="31786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4200"/>
              <a:buFont typeface="Calibri"/>
              <a:buNone/>
            </a:pPr>
            <a:r>
              <a:rPr lang="en-CA" sz="4200">
                <a:solidFill>
                  <a:srgbClr val="FFFFFF"/>
                </a:solidFill>
              </a:rPr>
              <a:t>Test Report</a:t>
            </a:r>
            <a:endParaRPr/>
          </a:p>
        </p:txBody>
      </p:sp>
      <p:sp>
        <p:nvSpPr>
          <p:cNvPr id="337" name="Google Shape;337;p15"/>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8" name="Google Shape;338;p15"/>
          <p:cNvSpPr txBox="1"/>
          <p:nvPr>
            <p:ph idx="1" type="subTitle"/>
          </p:nvPr>
        </p:nvSpPr>
        <p:spPr>
          <a:xfrm>
            <a:off x="3214047" y="4960961"/>
            <a:ext cx="5291920" cy="10780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2700"/>
              <a:buNone/>
            </a:pPr>
            <a:r>
              <a:rPr lang="en-CA" sz="2700">
                <a:solidFill>
                  <a:srgbClr val="FFFFFF"/>
                </a:solidFill>
              </a:rPr>
              <a:t>Temperature</a:t>
            </a:r>
            <a:r>
              <a:rPr lang="en-CA" sz="2700">
                <a:solidFill>
                  <a:srgbClr val="FFFFFF"/>
                </a:solidFill>
              </a:rPr>
              <a:t> Sensor and Door switch, igniter, gas (main features)</a:t>
            </a:r>
            <a:endParaRPr/>
          </a:p>
        </p:txBody>
      </p:sp>
      <p:sp>
        <p:nvSpPr>
          <p:cNvPr id="339" name="Google Shape;339;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336"/>
                                        </p:tgtEl>
                                        <p:attrNameLst>
                                          <p:attrName>style.visibility</p:attrName>
                                        </p:attrNameLst>
                                      </p:cBhvr>
                                      <p:to>
                                        <p:strVal val="visible"/>
                                      </p:to>
                                    </p:set>
                                    <p:animEffect filter="fade" transition="in">
                                      <p:cBhvr>
                                        <p:cTn dur="400"/>
                                        <p:tgtEl>
                                          <p:spTgt spid="336"/>
                                        </p:tgtEl>
                                      </p:cBhvr>
                                    </p:animEffect>
                                  </p:childTnLst>
                                </p:cTn>
                              </p:par>
                              <p:par>
                                <p:cTn fill="hold" nodeType="withEffect" presetClass="entr" presetID="10" presetSubtype="0">
                                  <p:stCondLst>
                                    <p:cond delay="2000"/>
                                  </p:stCondLst>
                                  <p:childTnLst>
                                    <p:set>
                                      <p:cBhvr>
                                        <p:cTn dur="1" fill="hold">
                                          <p:stCondLst>
                                            <p:cond delay="0"/>
                                          </p:stCondLst>
                                        </p:cTn>
                                        <p:tgtEl>
                                          <p:spTgt spid="338">
                                            <p:txEl>
                                              <p:pRg end="0" st="0"/>
                                            </p:txEl>
                                          </p:spTgt>
                                        </p:tgtEl>
                                        <p:attrNameLst>
                                          <p:attrName>style.visibility</p:attrName>
                                        </p:attrNameLst>
                                      </p:cBhvr>
                                      <p:to>
                                        <p:strVal val="visible"/>
                                      </p:to>
                                    </p:set>
                                    <p:animEffect filter="fade" transition="in">
                                      <p:cBhvr>
                                        <p:cTn dur="400"/>
                                        <p:tgtEl>
                                          <p:spTgt spid="33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4400"/>
              <a:buFont typeface="Calibri"/>
              <a:buNone/>
            </a:pPr>
            <a:r>
              <a:rPr lang="en-CA"/>
              <a:t>Test report - Critical cases only</a:t>
            </a:r>
            <a:endParaRPr/>
          </a:p>
        </p:txBody>
      </p:sp>
      <p:sp>
        <p:nvSpPr>
          <p:cNvPr id="345" name="Google Shape;345;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346" name="Google Shape;346;p16"/>
          <p:cNvPicPr preferRelativeResize="0"/>
          <p:nvPr/>
        </p:nvPicPr>
        <p:blipFill>
          <a:blip r:embed="rId3">
            <a:alphaModFix/>
          </a:blip>
          <a:stretch>
            <a:fillRect/>
          </a:stretch>
        </p:blipFill>
        <p:spPr>
          <a:xfrm>
            <a:off x="386175" y="1800275"/>
            <a:ext cx="8371649" cy="2991100"/>
          </a:xfrm>
          <a:prstGeom prst="rect">
            <a:avLst/>
          </a:prstGeom>
          <a:noFill/>
          <a:ln>
            <a:noFill/>
          </a:ln>
        </p:spPr>
      </p:pic>
      <p:sp>
        <p:nvSpPr>
          <p:cNvPr id="347" name="Google Shape;347;p16"/>
          <p:cNvSpPr txBox="1"/>
          <p:nvPr/>
        </p:nvSpPr>
        <p:spPr>
          <a:xfrm>
            <a:off x="5812231" y="6194621"/>
            <a:ext cx="2505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CA" sz="1800" u="sng">
                <a:solidFill>
                  <a:schemeClr val="hlink"/>
                </a:solidFill>
                <a:latin typeface="Calibri"/>
                <a:ea typeface="Calibri"/>
                <a:cs typeface="Calibri"/>
                <a:sym typeface="Calibri"/>
                <a:hlinkClick r:id="rId4"/>
              </a:rPr>
              <a:t>LlNK FULL TEST REPORT</a:t>
            </a:r>
            <a:endParaRPr b="0" i="0" sz="1800" u="none" cap="none" strike="noStrike">
              <a:solidFill>
                <a:schemeClr val="dk1"/>
              </a:solidFill>
              <a:latin typeface="Calibri"/>
              <a:ea typeface="Calibri"/>
              <a:cs typeface="Calibri"/>
              <a:sym typeface="Calibri"/>
            </a:endParaRPr>
          </a:p>
        </p:txBody>
      </p:sp>
      <p:grpSp>
        <p:nvGrpSpPr>
          <p:cNvPr id="348" name="Google Shape;348;p16"/>
          <p:cNvGrpSpPr/>
          <p:nvPr/>
        </p:nvGrpSpPr>
        <p:grpSpPr>
          <a:xfrm>
            <a:off x="7476450" y="3999775"/>
            <a:ext cx="1747425" cy="1747425"/>
            <a:chOff x="7503100" y="1216625"/>
            <a:chExt cx="1747425" cy="1747425"/>
          </a:xfrm>
        </p:grpSpPr>
        <p:pic>
          <p:nvPicPr>
            <p:cNvPr id="349" name="Google Shape;349;p16" title="happy_santa1 - Copy.png"/>
            <p:cNvPicPr preferRelativeResize="0"/>
            <p:nvPr/>
          </p:nvPicPr>
          <p:blipFill>
            <a:blip r:embed="rId5">
              <a:alphaModFix/>
            </a:blip>
            <a:stretch>
              <a:fillRect/>
            </a:stretch>
          </p:blipFill>
          <p:spPr>
            <a:xfrm>
              <a:off x="7503100" y="1216625"/>
              <a:ext cx="1747425" cy="1747425"/>
            </a:xfrm>
            <a:prstGeom prst="rect">
              <a:avLst/>
            </a:prstGeom>
            <a:noFill/>
            <a:ln>
              <a:noFill/>
            </a:ln>
          </p:spPr>
        </p:pic>
        <p:pic>
          <p:nvPicPr>
            <p:cNvPr id="350" name="Google Shape;350;p16"/>
            <p:cNvPicPr preferRelativeResize="0"/>
            <p:nvPr/>
          </p:nvPicPr>
          <p:blipFill rotWithShape="1">
            <a:blip r:embed="rId6">
              <a:alphaModFix/>
            </a:blip>
            <a:srcRect b="-7675" l="0" r="0" t="53737"/>
            <a:stretch/>
          </p:blipFill>
          <p:spPr>
            <a:xfrm>
              <a:off x="8022058" y="2213475"/>
              <a:ext cx="709500" cy="550800"/>
            </a:xfrm>
            <a:prstGeom prst="rect">
              <a:avLst/>
            </a:prstGeom>
            <a:noFill/>
            <a:ln>
              <a:noFill/>
            </a:ln>
            <a:effectLst>
              <a:outerShdw blurRad="57150" rotWithShape="0" algn="bl" dir="5400000" dist="19050">
                <a:schemeClr val="lt1">
                  <a:alpha val="50000"/>
                </a:schemeClr>
              </a:outerShdw>
            </a:effectLst>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18"/>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6" name="Google Shape;356;p18"/>
          <p:cNvSpPr/>
          <p:nvPr/>
        </p:nvSpPr>
        <p:spPr>
          <a:xfrm flipH="1" rot="10800000">
            <a:off x="1" y="0"/>
            <a:ext cx="9143999" cy="1575955"/>
          </a:xfrm>
          <a:prstGeom prst="rect">
            <a:avLst/>
          </a:prstGeom>
          <a:gradFill>
            <a:gsLst>
              <a:gs pos="0">
                <a:srgbClr val="000000">
                  <a:alpha val="95294"/>
                </a:srgbClr>
              </a:gs>
              <a:gs pos="100000">
                <a:srgbClr val="366092"/>
              </a:gs>
            </a:gsLst>
            <a:lin ang="6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7" name="Google Shape;357;p18"/>
          <p:cNvSpPr/>
          <p:nvPr/>
        </p:nvSpPr>
        <p:spPr>
          <a:xfrm>
            <a:off x="0" y="0"/>
            <a:ext cx="6096642" cy="1575461"/>
          </a:xfrm>
          <a:prstGeom prst="rect">
            <a:avLst/>
          </a:prstGeom>
          <a:gradFill>
            <a:gsLst>
              <a:gs pos="0">
                <a:srgbClr val="4F81BD">
                  <a:alpha val="40392"/>
                </a:srgbClr>
              </a:gs>
              <a:gs pos="74000">
                <a:srgbClr val="93B3D7">
                  <a:alpha val="0"/>
                </a:srgbClr>
              </a:gs>
              <a:gs pos="100000">
                <a:srgbClr val="93B3D7">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p18"/>
          <p:cNvSpPr/>
          <p:nvPr/>
        </p:nvSpPr>
        <p:spPr>
          <a:xfrm flipH="1">
            <a:off x="-2" y="-1"/>
            <a:ext cx="9144001" cy="1574311"/>
          </a:xfrm>
          <a:prstGeom prst="rect">
            <a:avLst/>
          </a:prstGeom>
          <a:gradFill>
            <a:gsLst>
              <a:gs pos="0">
                <a:srgbClr val="000000">
                  <a:alpha val="62352"/>
                </a:srgbClr>
              </a:gs>
              <a:gs pos="78000">
                <a:srgbClr val="4F81BD">
                  <a:alpha val="14509"/>
                </a:srgbClr>
              </a:gs>
              <a:gs pos="100000">
                <a:srgbClr val="4F81BD">
                  <a:alpha val="14509"/>
                </a:srgbClr>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9" name="Google Shape;359;p18"/>
          <p:cNvSpPr txBox="1"/>
          <p:nvPr>
            <p:ph type="title"/>
          </p:nvPr>
        </p:nvSpPr>
        <p:spPr>
          <a:xfrm>
            <a:off x="524784" y="248038"/>
            <a:ext cx="7836287"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 </a:t>
            </a:r>
            <a:r>
              <a:rPr lang="en-CA" sz="3500">
                <a:solidFill>
                  <a:srgbClr val="FFFFFF"/>
                </a:solidFill>
              </a:rPr>
              <a:t>Initial state—Door open</a:t>
            </a:r>
            <a:endParaRPr sz="3500">
              <a:solidFill>
                <a:srgbClr val="FFFFFF"/>
              </a:solidFill>
              <a:latin typeface="Calibri"/>
              <a:ea typeface="Calibri"/>
              <a:cs typeface="Calibri"/>
              <a:sym typeface="Calibri"/>
            </a:endParaRPr>
          </a:p>
        </p:txBody>
      </p:sp>
      <p:sp>
        <p:nvSpPr>
          <p:cNvPr id="360" name="Google Shape;360;p18"/>
          <p:cNvSpPr/>
          <p:nvPr/>
        </p:nvSpPr>
        <p:spPr>
          <a:xfrm>
            <a:off x="5602992" y="4585423"/>
            <a:ext cx="2021400" cy="1023600"/>
          </a:xfrm>
          <a:prstGeom prst="wedgeRectCallout">
            <a:avLst>
              <a:gd fmla="val 21072" name="adj1"/>
              <a:gd fmla="val 6493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CA" sz="1600" u="none" cap="none" strike="noStrike">
                <a:solidFill>
                  <a:schemeClr val="dk1"/>
                </a:solidFill>
                <a:latin typeface="Calibri"/>
                <a:ea typeface="Calibri"/>
                <a:cs typeface="Calibri"/>
                <a:sym typeface="Calibri"/>
              </a:rPr>
              <a:t>3.Change state from STANDBY to CHARGING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CA" sz="1600" u="none" cap="none" strike="noStrike">
                <a:solidFill>
                  <a:schemeClr val="dk1"/>
                </a:solidFill>
                <a:latin typeface="Calibri"/>
                <a:ea typeface="Calibri"/>
                <a:cs typeface="Calibri"/>
                <a:sym typeface="Calibri"/>
              </a:rPr>
              <a:t>when voltage &gt; 2.1V </a:t>
            </a:r>
            <a:endParaRPr b="0" i="0" sz="1400" u="none" cap="none" strike="noStrike">
              <a:solidFill>
                <a:srgbClr val="000000"/>
              </a:solidFill>
              <a:latin typeface="Arial"/>
              <a:ea typeface="Arial"/>
              <a:cs typeface="Arial"/>
              <a:sym typeface="Arial"/>
            </a:endParaRPr>
          </a:p>
        </p:txBody>
      </p:sp>
      <p:sp>
        <p:nvSpPr>
          <p:cNvPr id="361" name="Google Shape;361;p18"/>
          <p:cNvSpPr txBox="1"/>
          <p:nvPr>
            <p:ph idx="12" type="sldNum"/>
          </p:nvPr>
        </p:nvSpPr>
        <p:spPr>
          <a:xfrm>
            <a:off x="11933075" y="687570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362" name="Google Shape;362;p18"/>
          <p:cNvPicPr preferRelativeResize="0"/>
          <p:nvPr/>
        </p:nvPicPr>
        <p:blipFill>
          <a:blip r:embed="rId3">
            <a:alphaModFix/>
          </a:blip>
          <a:stretch>
            <a:fillRect/>
          </a:stretch>
        </p:blipFill>
        <p:spPr>
          <a:xfrm>
            <a:off x="1285062" y="1833375"/>
            <a:ext cx="6573874" cy="4595275"/>
          </a:xfrm>
          <a:prstGeom prst="rect">
            <a:avLst/>
          </a:prstGeom>
          <a:noFill/>
          <a:ln>
            <a:noFill/>
          </a:ln>
        </p:spPr>
      </p:pic>
      <p:sp>
        <p:nvSpPr>
          <p:cNvPr id="363" name="Google Shape;363;p18"/>
          <p:cNvSpPr/>
          <p:nvPr/>
        </p:nvSpPr>
        <p:spPr>
          <a:xfrm>
            <a:off x="2618800" y="5097625"/>
            <a:ext cx="4996500" cy="26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p:nvPr/>
        </p:nvSpPr>
        <p:spPr>
          <a:xfrm flipH="1">
            <a:off x="0" y="-1"/>
            <a:ext cx="9143997" cy="1590742"/>
          </a:xfrm>
          <a:prstGeom prst="rect">
            <a:avLst/>
          </a:prstGeom>
          <a:gradFill>
            <a:gsLst>
              <a:gs pos="0">
                <a:srgbClr val="000000"/>
              </a:gs>
              <a:gs pos="100000">
                <a:srgbClr val="366092"/>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 name="Google Shape;103;p2"/>
          <p:cNvSpPr/>
          <p:nvPr/>
        </p:nvSpPr>
        <p:spPr>
          <a:xfrm flipH="1" rot="10800000">
            <a:off x="-2" y="0"/>
            <a:ext cx="6086479" cy="1590742"/>
          </a:xfrm>
          <a:prstGeom prst="rect">
            <a:avLst/>
          </a:prstGeom>
          <a:gradFill>
            <a:gsLst>
              <a:gs pos="0">
                <a:srgbClr val="4F81BD">
                  <a:alpha val="0"/>
                </a:srgbClr>
              </a:gs>
              <a:gs pos="20000">
                <a:srgbClr val="4F81BD">
                  <a:alpha val="0"/>
                </a:srgbClr>
              </a:gs>
              <a:gs pos="100000">
                <a:srgbClr val="244061">
                  <a:alpha val="54509"/>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4" name="Google Shape;104;p2"/>
          <p:cNvSpPr/>
          <p:nvPr/>
        </p:nvSpPr>
        <p:spPr>
          <a:xfrm flipH="1">
            <a:off x="6086474" y="-1"/>
            <a:ext cx="3057523" cy="1590742"/>
          </a:xfrm>
          <a:prstGeom prst="rect">
            <a:avLst/>
          </a:prstGeom>
          <a:gradFill>
            <a:gsLst>
              <a:gs pos="0">
                <a:srgbClr val="4F81BD">
                  <a:alpha val="65490"/>
                </a:srgbClr>
              </a:gs>
              <a:gs pos="100000">
                <a:srgbClr val="000000">
                  <a:alpha val="29411"/>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 name="Google Shape;105;p2"/>
          <p:cNvSpPr/>
          <p:nvPr/>
        </p:nvSpPr>
        <p:spPr>
          <a:xfrm>
            <a:off x="344512" y="-1"/>
            <a:ext cx="8799485" cy="1597433"/>
          </a:xfrm>
          <a:prstGeom prst="rect">
            <a:avLst/>
          </a:prstGeom>
          <a:gradFill>
            <a:gsLst>
              <a:gs pos="0">
                <a:srgbClr val="000000">
                  <a:alpha val="0"/>
                </a:srgbClr>
              </a:gs>
              <a:gs pos="50000">
                <a:srgbClr val="000000">
                  <a:alpha val="0"/>
                </a:srgbClr>
              </a:gs>
              <a:gs pos="99000">
                <a:srgbClr val="244061">
                  <a:alpha val="51372"/>
                </a:srgbClr>
              </a:gs>
              <a:gs pos="100000">
                <a:srgbClr val="244061">
                  <a:alpha val="51372"/>
                </a:srgbClr>
              </a:gs>
            </a:gsLst>
            <a:lin ang="16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2"/>
          <p:cNvSpPr txBox="1"/>
          <p:nvPr>
            <p:ph type="title"/>
          </p:nvPr>
        </p:nvSpPr>
        <p:spPr>
          <a:xfrm>
            <a:off x="1028699" y="294538"/>
            <a:ext cx="7421963" cy="1033669"/>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FFFFFF"/>
              </a:buClr>
              <a:buSzPts val="3500"/>
              <a:buFont typeface="Calibri"/>
              <a:buNone/>
            </a:pPr>
            <a:r>
              <a:rPr b="1" lang="en-CA" sz="3500">
                <a:solidFill>
                  <a:srgbClr val="FFFFFF"/>
                </a:solidFill>
              </a:rPr>
              <a:t>Main Content</a:t>
            </a:r>
            <a:endParaRPr sz="3500">
              <a:solidFill>
                <a:srgbClr val="FFFFFF"/>
              </a:solidFill>
            </a:endParaRPr>
          </a:p>
        </p:txBody>
      </p:sp>
      <p:sp>
        <p:nvSpPr>
          <p:cNvPr id="107" name="Google Shape;107;p2"/>
          <p:cNvSpPr txBox="1"/>
          <p:nvPr>
            <p:ph idx="1" type="body"/>
          </p:nvPr>
        </p:nvSpPr>
        <p:spPr>
          <a:xfrm>
            <a:off x="1028699" y="2318197"/>
            <a:ext cx="7293023" cy="3683358"/>
          </a:xfrm>
          <a:prstGeom prst="rect">
            <a:avLst/>
          </a:prstGeom>
          <a:noFill/>
          <a:ln>
            <a:noFill/>
          </a:ln>
        </p:spPr>
        <p:txBody>
          <a:bodyPr anchorCtr="0" anchor="ctr" bIns="45700" lIns="91425" spcFirstLastPara="1" rIns="91425" wrap="square" tIns="45700">
            <a:normAutofit/>
          </a:bodyPr>
          <a:lstStyle/>
          <a:p>
            <a:pPr indent="-368300" lvl="0" marL="342900" rtl="0" algn="l">
              <a:lnSpc>
                <a:spcPct val="90000"/>
              </a:lnSpc>
              <a:spcBef>
                <a:spcPts val="0"/>
              </a:spcBef>
              <a:spcAft>
                <a:spcPts val="0"/>
              </a:spcAft>
              <a:buClr>
                <a:schemeClr val="dk1"/>
              </a:buClr>
              <a:buSzPts val="2000"/>
              <a:buFont typeface="Arial"/>
              <a:buChar char="•"/>
            </a:pPr>
            <a:r>
              <a:rPr b="1" lang="en-CA" sz="2000"/>
              <a:t>Requirement Analysis</a:t>
            </a:r>
            <a:br>
              <a:rPr lang="en-CA" sz="2000"/>
            </a:br>
            <a:r>
              <a:rPr lang="en-CA" sz="2000"/>
              <a:t>Define critical requirements for state transitions, igniter, gas control, and temperature sensor thresholds.</a:t>
            </a:r>
            <a:endParaRPr sz="2000"/>
          </a:p>
          <a:p>
            <a:pPr indent="-368300" lvl="0" marL="342900" rtl="0" algn="l">
              <a:lnSpc>
                <a:spcPct val="90000"/>
              </a:lnSpc>
              <a:spcBef>
                <a:spcPts val="320"/>
              </a:spcBef>
              <a:spcAft>
                <a:spcPts val="0"/>
              </a:spcAft>
              <a:buClr>
                <a:schemeClr val="dk1"/>
              </a:buClr>
              <a:buSzPts val="2000"/>
              <a:buFont typeface="Arial"/>
              <a:buChar char="•"/>
            </a:pPr>
            <a:r>
              <a:rPr b="1" lang="en-CA" sz="2000"/>
              <a:t>System Design</a:t>
            </a:r>
            <a:br>
              <a:rPr lang="en-CA" sz="2000"/>
            </a:br>
            <a:r>
              <a:rPr lang="en-CA" sz="2000"/>
              <a:t>Develop architecture, flowchart diagram, and state transition diagram to capture system behavior.</a:t>
            </a:r>
            <a:endParaRPr sz="2000"/>
          </a:p>
          <a:p>
            <a:pPr indent="-368300" lvl="0" marL="342900" rtl="0" algn="l">
              <a:lnSpc>
                <a:spcPct val="90000"/>
              </a:lnSpc>
              <a:spcBef>
                <a:spcPts val="320"/>
              </a:spcBef>
              <a:spcAft>
                <a:spcPts val="0"/>
              </a:spcAft>
              <a:buClr>
                <a:schemeClr val="dk1"/>
              </a:buClr>
              <a:buSzPts val="2000"/>
              <a:buFont typeface="Arial"/>
              <a:buChar char="•"/>
            </a:pPr>
            <a:r>
              <a:rPr b="1" lang="en-CA" sz="2000"/>
              <a:t>Implementation</a:t>
            </a:r>
            <a:br>
              <a:rPr lang="en-CA" sz="2000"/>
            </a:br>
            <a:r>
              <a:rPr lang="en-CA" sz="2000"/>
              <a:t>Implement bare metal firmware on Arduino Uno and Wokwi simulator</a:t>
            </a:r>
            <a:endParaRPr sz="2000"/>
          </a:p>
          <a:p>
            <a:pPr indent="-368300" lvl="0" marL="342900" rtl="0" algn="l">
              <a:lnSpc>
                <a:spcPct val="90000"/>
              </a:lnSpc>
              <a:spcBef>
                <a:spcPts val="320"/>
              </a:spcBef>
              <a:spcAft>
                <a:spcPts val="0"/>
              </a:spcAft>
              <a:buClr>
                <a:schemeClr val="dk1"/>
              </a:buClr>
              <a:buSzPts val="2000"/>
              <a:buFont typeface="Arial"/>
              <a:buChar char="•"/>
            </a:pPr>
            <a:r>
              <a:rPr b="1" lang="en-CA" sz="2000"/>
              <a:t>Testing &amp; Validation</a:t>
            </a:r>
            <a:br>
              <a:rPr lang="en-CA" sz="2000"/>
            </a:br>
            <a:r>
              <a:rPr lang="en-CA" sz="2000"/>
              <a:t>Perform functional tests on temperature ranges, igniter and gas operation, and error handling.</a:t>
            </a:r>
            <a:endParaRPr sz="2000"/>
          </a:p>
        </p:txBody>
      </p:sp>
      <p:sp>
        <p:nvSpPr>
          <p:cNvPr id="108" name="Google Shape;10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g399fb69c6a9_0_3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g399fb69c6a9_0_35"/>
          <p:cNvSpPr/>
          <p:nvPr/>
        </p:nvSpPr>
        <p:spPr>
          <a:xfrm flipH="1" rot="10800000">
            <a:off x="1" y="55"/>
            <a:ext cx="9144000" cy="1575900"/>
          </a:xfrm>
          <a:prstGeom prst="rect">
            <a:avLst/>
          </a:prstGeom>
          <a:gradFill>
            <a:gsLst>
              <a:gs pos="0">
                <a:srgbClr val="000000">
                  <a:alpha val="95294"/>
                </a:srgbClr>
              </a:gs>
              <a:gs pos="100000">
                <a:srgbClr val="366092"/>
              </a:gs>
            </a:gsLst>
            <a:lin ang="59999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0" name="Google Shape;370;g399fb69c6a9_0_35"/>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1" name="Google Shape;371;g399fb69c6a9_0_35"/>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2" name="Google Shape;372;g399fb69c6a9_0_35"/>
          <p:cNvSpPr txBox="1"/>
          <p:nvPr>
            <p:ph type="title"/>
          </p:nvPr>
        </p:nvSpPr>
        <p:spPr>
          <a:xfrm>
            <a:off x="524784" y="248038"/>
            <a:ext cx="78363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a:t>
            </a:r>
            <a:r>
              <a:rPr lang="en-CA" sz="3500">
                <a:solidFill>
                  <a:srgbClr val="FFFFFF"/>
                </a:solidFill>
              </a:rPr>
              <a:t> - Temp</a:t>
            </a:r>
            <a:r>
              <a:rPr lang="en-CA" sz="3500">
                <a:solidFill>
                  <a:srgbClr val="FFFFFF"/>
                </a:solidFill>
              </a:rPr>
              <a:t> 11</a:t>
            </a:r>
            <a:r>
              <a:rPr lang="en-CA" sz="3500">
                <a:solidFill>
                  <a:srgbClr val="FFFFFF"/>
                </a:solidFill>
              </a:rPr>
              <a:t>°C</a:t>
            </a:r>
            <a:endParaRPr sz="3500">
              <a:solidFill>
                <a:srgbClr val="FFFFFF"/>
              </a:solidFill>
              <a:latin typeface="Calibri"/>
              <a:ea typeface="Calibri"/>
              <a:cs typeface="Calibri"/>
              <a:sym typeface="Calibri"/>
            </a:endParaRPr>
          </a:p>
        </p:txBody>
      </p:sp>
      <p:sp>
        <p:nvSpPr>
          <p:cNvPr id="373" name="Google Shape;373;g399fb69c6a9_0_35"/>
          <p:cNvSpPr txBox="1"/>
          <p:nvPr>
            <p:ph idx="12" type="sldNum"/>
          </p:nvPr>
        </p:nvSpPr>
        <p:spPr>
          <a:xfrm>
            <a:off x="11933075" y="687570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374" name="Google Shape;374;g399fb69c6a9_0_35"/>
          <p:cNvPicPr preferRelativeResize="0"/>
          <p:nvPr/>
        </p:nvPicPr>
        <p:blipFill>
          <a:blip r:embed="rId3">
            <a:alphaModFix/>
          </a:blip>
          <a:stretch>
            <a:fillRect/>
          </a:stretch>
        </p:blipFill>
        <p:spPr>
          <a:xfrm>
            <a:off x="1631125" y="1716476"/>
            <a:ext cx="6096601" cy="4833124"/>
          </a:xfrm>
          <a:prstGeom prst="rect">
            <a:avLst/>
          </a:prstGeom>
          <a:noFill/>
          <a:ln>
            <a:noFill/>
          </a:ln>
        </p:spPr>
      </p:pic>
      <p:sp>
        <p:nvSpPr>
          <p:cNvPr id="375" name="Google Shape;375;g399fb69c6a9_0_35"/>
          <p:cNvSpPr/>
          <p:nvPr/>
        </p:nvSpPr>
        <p:spPr>
          <a:xfrm>
            <a:off x="2772767" y="5167616"/>
            <a:ext cx="4996500" cy="26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g399fb69c6a9_0_6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1" name="Google Shape;381;g399fb69c6a9_0_61"/>
          <p:cNvSpPr/>
          <p:nvPr/>
        </p:nvSpPr>
        <p:spPr>
          <a:xfrm flipH="1" rot="10800000">
            <a:off x="1" y="55"/>
            <a:ext cx="9144000" cy="1575900"/>
          </a:xfrm>
          <a:prstGeom prst="rect">
            <a:avLst/>
          </a:prstGeom>
          <a:gradFill>
            <a:gsLst>
              <a:gs pos="0">
                <a:srgbClr val="000000">
                  <a:alpha val="95294"/>
                </a:srgbClr>
              </a:gs>
              <a:gs pos="100000">
                <a:srgbClr val="366092"/>
              </a:gs>
            </a:gsLst>
            <a:lin ang="59999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g399fb69c6a9_0_6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g399fb69c6a9_0_6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g399fb69c6a9_0_61"/>
          <p:cNvSpPr txBox="1"/>
          <p:nvPr>
            <p:ph type="title"/>
          </p:nvPr>
        </p:nvSpPr>
        <p:spPr>
          <a:xfrm>
            <a:off x="524784" y="248038"/>
            <a:ext cx="78363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 - Temp 176°C</a:t>
            </a:r>
            <a:endParaRPr sz="3500">
              <a:solidFill>
                <a:srgbClr val="FFFFFF"/>
              </a:solidFill>
              <a:latin typeface="Calibri"/>
              <a:ea typeface="Calibri"/>
              <a:cs typeface="Calibri"/>
              <a:sym typeface="Calibri"/>
            </a:endParaRPr>
          </a:p>
        </p:txBody>
      </p:sp>
      <p:sp>
        <p:nvSpPr>
          <p:cNvPr id="385" name="Google Shape;385;g399fb69c6a9_0_61"/>
          <p:cNvSpPr/>
          <p:nvPr/>
        </p:nvSpPr>
        <p:spPr>
          <a:xfrm>
            <a:off x="5602992" y="4585423"/>
            <a:ext cx="2021400" cy="1023600"/>
          </a:xfrm>
          <a:prstGeom prst="wedgeRectCallout">
            <a:avLst>
              <a:gd fmla="val 21072" name="adj1"/>
              <a:gd fmla="val 64930" name="adj2"/>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rPr b="0" i="0" lang="en-CA" sz="1600" u="none" cap="none" strike="noStrike">
                <a:solidFill>
                  <a:schemeClr val="dk1"/>
                </a:solidFill>
                <a:latin typeface="Calibri"/>
                <a:ea typeface="Calibri"/>
                <a:cs typeface="Calibri"/>
                <a:sym typeface="Calibri"/>
              </a:rPr>
              <a:t>3.Change state from STANDBY to CHARGING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CA" sz="1600" u="none" cap="none" strike="noStrike">
                <a:solidFill>
                  <a:schemeClr val="dk1"/>
                </a:solidFill>
                <a:latin typeface="Calibri"/>
                <a:ea typeface="Calibri"/>
                <a:cs typeface="Calibri"/>
                <a:sym typeface="Calibri"/>
              </a:rPr>
              <a:t>when voltage &gt; 2.1V </a:t>
            </a:r>
            <a:endParaRPr b="0" i="0" sz="1400" u="none" cap="none" strike="noStrike">
              <a:solidFill>
                <a:srgbClr val="000000"/>
              </a:solidFill>
              <a:latin typeface="Arial"/>
              <a:ea typeface="Arial"/>
              <a:cs typeface="Arial"/>
              <a:sym typeface="Arial"/>
            </a:endParaRPr>
          </a:p>
        </p:txBody>
      </p:sp>
      <p:sp>
        <p:nvSpPr>
          <p:cNvPr id="386" name="Google Shape;386;g399fb69c6a9_0_61"/>
          <p:cNvSpPr txBox="1"/>
          <p:nvPr>
            <p:ph idx="12" type="sldNum"/>
          </p:nvPr>
        </p:nvSpPr>
        <p:spPr>
          <a:xfrm>
            <a:off x="11933075" y="687570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387" name="Google Shape;387;g399fb69c6a9_0_61"/>
          <p:cNvPicPr preferRelativeResize="0"/>
          <p:nvPr/>
        </p:nvPicPr>
        <p:blipFill>
          <a:blip r:embed="rId3">
            <a:alphaModFix/>
          </a:blip>
          <a:stretch>
            <a:fillRect/>
          </a:stretch>
        </p:blipFill>
        <p:spPr>
          <a:xfrm>
            <a:off x="1309925" y="1889200"/>
            <a:ext cx="6524149" cy="4549076"/>
          </a:xfrm>
          <a:prstGeom prst="rect">
            <a:avLst/>
          </a:prstGeom>
          <a:noFill/>
          <a:ln>
            <a:noFill/>
          </a:ln>
        </p:spPr>
      </p:pic>
      <p:sp>
        <p:nvSpPr>
          <p:cNvPr id="388" name="Google Shape;388;g399fb69c6a9_0_61"/>
          <p:cNvSpPr/>
          <p:nvPr/>
        </p:nvSpPr>
        <p:spPr>
          <a:xfrm>
            <a:off x="2702776" y="5125617"/>
            <a:ext cx="4996500" cy="26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g399fb69c6a9_0_8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g399fb69c6a9_0_81"/>
          <p:cNvSpPr/>
          <p:nvPr/>
        </p:nvSpPr>
        <p:spPr>
          <a:xfrm flipH="1" rot="10800000">
            <a:off x="1" y="55"/>
            <a:ext cx="9144000" cy="1575900"/>
          </a:xfrm>
          <a:prstGeom prst="rect">
            <a:avLst/>
          </a:prstGeom>
          <a:gradFill>
            <a:gsLst>
              <a:gs pos="0">
                <a:srgbClr val="000000">
                  <a:alpha val="95294"/>
                </a:srgbClr>
              </a:gs>
              <a:gs pos="100000">
                <a:srgbClr val="366092"/>
              </a:gs>
            </a:gsLst>
            <a:lin ang="59999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5" name="Google Shape;395;g399fb69c6a9_0_8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g399fb69c6a9_0_8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g399fb69c6a9_0_81"/>
          <p:cNvSpPr txBox="1"/>
          <p:nvPr>
            <p:ph type="title"/>
          </p:nvPr>
        </p:nvSpPr>
        <p:spPr>
          <a:xfrm>
            <a:off x="524784" y="248038"/>
            <a:ext cx="78363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 - Temp 209°C</a:t>
            </a:r>
            <a:endParaRPr sz="3500">
              <a:solidFill>
                <a:srgbClr val="FFFFFF"/>
              </a:solidFill>
              <a:latin typeface="Calibri"/>
              <a:ea typeface="Calibri"/>
              <a:cs typeface="Calibri"/>
              <a:sym typeface="Calibri"/>
            </a:endParaRPr>
          </a:p>
        </p:txBody>
      </p:sp>
      <p:pic>
        <p:nvPicPr>
          <p:cNvPr id="398" name="Google Shape;398;g399fb69c6a9_0_81"/>
          <p:cNvPicPr preferRelativeResize="0"/>
          <p:nvPr/>
        </p:nvPicPr>
        <p:blipFill>
          <a:blip r:embed="rId3">
            <a:alphaModFix/>
          </a:blip>
          <a:stretch>
            <a:fillRect/>
          </a:stretch>
        </p:blipFill>
        <p:spPr>
          <a:xfrm>
            <a:off x="1240388" y="1846575"/>
            <a:ext cx="6663225" cy="4690000"/>
          </a:xfrm>
          <a:prstGeom prst="rect">
            <a:avLst/>
          </a:prstGeom>
          <a:noFill/>
          <a:ln>
            <a:noFill/>
          </a:ln>
        </p:spPr>
      </p:pic>
      <p:sp>
        <p:nvSpPr>
          <p:cNvPr id="399" name="Google Shape;399;g399fb69c6a9_0_81"/>
          <p:cNvSpPr/>
          <p:nvPr/>
        </p:nvSpPr>
        <p:spPr>
          <a:xfrm>
            <a:off x="2716775" y="5223600"/>
            <a:ext cx="4996500" cy="26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g399fb69c6a9_0_100"/>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5" name="Google Shape;405;g399fb69c6a9_0_100"/>
          <p:cNvSpPr/>
          <p:nvPr/>
        </p:nvSpPr>
        <p:spPr>
          <a:xfrm flipH="1" rot="10800000">
            <a:off x="1" y="55"/>
            <a:ext cx="9144000" cy="1575900"/>
          </a:xfrm>
          <a:prstGeom prst="rect">
            <a:avLst/>
          </a:prstGeom>
          <a:gradFill>
            <a:gsLst>
              <a:gs pos="0">
                <a:srgbClr val="000000">
                  <a:alpha val="95294"/>
                </a:srgbClr>
              </a:gs>
              <a:gs pos="100000">
                <a:srgbClr val="366092"/>
              </a:gs>
            </a:gsLst>
            <a:lin ang="59999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6" name="Google Shape;406;g399fb69c6a9_0_100"/>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399fb69c6a9_0_100"/>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399fb69c6a9_0_100"/>
          <p:cNvSpPr txBox="1"/>
          <p:nvPr>
            <p:ph type="title"/>
          </p:nvPr>
        </p:nvSpPr>
        <p:spPr>
          <a:xfrm>
            <a:off x="524784" y="248038"/>
            <a:ext cx="78363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closed</a:t>
            </a:r>
            <a:r>
              <a:rPr lang="en-CA" sz="3500">
                <a:solidFill>
                  <a:srgbClr val="FFFFFF"/>
                </a:solidFill>
              </a:rPr>
              <a:t>—temperature over</a:t>
            </a:r>
            <a:r>
              <a:rPr lang="en-CA" sz="3500">
                <a:solidFill>
                  <a:srgbClr val="FFFFFF"/>
                </a:solidFill>
              </a:rPr>
              <a:t> 300°C</a:t>
            </a:r>
            <a:endParaRPr sz="3500">
              <a:solidFill>
                <a:srgbClr val="FFFFFF"/>
              </a:solidFill>
              <a:latin typeface="Calibri"/>
              <a:ea typeface="Calibri"/>
              <a:cs typeface="Calibri"/>
              <a:sym typeface="Calibri"/>
            </a:endParaRPr>
          </a:p>
        </p:txBody>
      </p:sp>
      <p:pic>
        <p:nvPicPr>
          <p:cNvPr id="409" name="Google Shape;409;g399fb69c6a9_0_100"/>
          <p:cNvPicPr preferRelativeResize="0"/>
          <p:nvPr/>
        </p:nvPicPr>
        <p:blipFill>
          <a:blip r:embed="rId3">
            <a:alphaModFix/>
          </a:blip>
          <a:stretch>
            <a:fillRect/>
          </a:stretch>
        </p:blipFill>
        <p:spPr>
          <a:xfrm>
            <a:off x="905188" y="1774075"/>
            <a:ext cx="7075475" cy="4836199"/>
          </a:xfrm>
          <a:prstGeom prst="rect">
            <a:avLst/>
          </a:prstGeom>
          <a:noFill/>
          <a:ln>
            <a:noFill/>
          </a:ln>
        </p:spPr>
      </p:pic>
      <p:sp>
        <p:nvSpPr>
          <p:cNvPr id="410" name="Google Shape;410;g399fb69c6a9_0_100"/>
          <p:cNvSpPr/>
          <p:nvPr/>
        </p:nvSpPr>
        <p:spPr>
          <a:xfrm>
            <a:off x="2380850" y="5433525"/>
            <a:ext cx="5500500" cy="25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1" name="Google Shape;411;g399fb69c6a9_0_100"/>
          <p:cNvSpPr/>
          <p:nvPr/>
        </p:nvSpPr>
        <p:spPr>
          <a:xfrm>
            <a:off x="2309350" y="6117750"/>
            <a:ext cx="2744700" cy="25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g399fb69c6a9_0_111"/>
          <p:cNvSpPr/>
          <p:nvPr/>
        </p:nvSpPr>
        <p:spPr>
          <a:xfrm>
            <a:off x="66575"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g399fb69c6a9_0_111"/>
          <p:cNvSpPr/>
          <p:nvPr/>
        </p:nvSpPr>
        <p:spPr>
          <a:xfrm flipH="1" rot="10800000">
            <a:off x="1" y="55"/>
            <a:ext cx="9144000" cy="1575900"/>
          </a:xfrm>
          <a:prstGeom prst="rect">
            <a:avLst/>
          </a:prstGeom>
          <a:gradFill>
            <a:gsLst>
              <a:gs pos="0">
                <a:srgbClr val="000000">
                  <a:alpha val="95294"/>
                </a:srgbClr>
              </a:gs>
              <a:gs pos="100000">
                <a:srgbClr val="366092"/>
              </a:gs>
            </a:gsLst>
            <a:lin ang="59999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8" name="Google Shape;418;g399fb69c6a9_0_11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g399fb69c6a9_0_11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0" name="Google Shape;420;g399fb69c6a9_0_111"/>
          <p:cNvSpPr txBox="1"/>
          <p:nvPr>
            <p:ph type="title"/>
          </p:nvPr>
        </p:nvSpPr>
        <p:spPr>
          <a:xfrm>
            <a:off x="524784" y="248038"/>
            <a:ext cx="78363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latin typeface="Calibri"/>
                <a:ea typeface="Calibri"/>
                <a:cs typeface="Calibri"/>
                <a:sym typeface="Calibri"/>
              </a:rPr>
              <a:t>Test strategy</a:t>
            </a:r>
            <a:r>
              <a:rPr lang="en-CA" sz="3500">
                <a:solidFill>
                  <a:srgbClr val="FFFFFF"/>
                </a:solidFill>
              </a:rPr>
              <a:t>: Door open - Temp 180</a:t>
            </a:r>
            <a:r>
              <a:rPr lang="en-CA" sz="3500">
                <a:solidFill>
                  <a:srgbClr val="FFFFFF"/>
                </a:solidFill>
              </a:rPr>
              <a:t>°C</a:t>
            </a:r>
            <a:endParaRPr sz="3500">
              <a:solidFill>
                <a:srgbClr val="FFFFFF"/>
              </a:solidFill>
              <a:latin typeface="Calibri"/>
              <a:ea typeface="Calibri"/>
              <a:cs typeface="Calibri"/>
              <a:sym typeface="Calibri"/>
            </a:endParaRPr>
          </a:p>
        </p:txBody>
      </p:sp>
      <p:pic>
        <p:nvPicPr>
          <p:cNvPr id="421" name="Google Shape;421;g399fb69c6a9_0_111"/>
          <p:cNvPicPr preferRelativeResize="0"/>
          <p:nvPr/>
        </p:nvPicPr>
        <p:blipFill>
          <a:blip r:embed="rId3">
            <a:alphaModFix/>
          </a:blip>
          <a:stretch>
            <a:fillRect/>
          </a:stretch>
        </p:blipFill>
        <p:spPr>
          <a:xfrm>
            <a:off x="1130950" y="1756550"/>
            <a:ext cx="6882099" cy="4611700"/>
          </a:xfrm>
          <a:prstGeom prst="rect">
            <a:avLst/>
          </a:prstGeom>
          <a:noFill/>
          <a:ln>
            <a:noFill/>
          </a:ln>
        </p:spPr>
      </p:pic>
      <p:sp>
        <p:nvSpPr>
          <p:cNvPr id="422" name="Google Shape;422;g399fb69c6a9_0_111"/>
          <p:cNvSpPr/>
          <p:nvPr/>
        </p:nvSpPr>
        <p:spPr>
          <a:xfrm>
            <a:off x="2520825" y="4621775"/>
            <a:ext cx="4996500" cy="26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3" name="Google Shape;423;g399fb69c6a9_0_111"/>
          <p:cNvSpPr/>
          <p:nvPr/>
        </p:nvSpPr>
        <p:spPr>
          <a:xfrm>
            <a:off x="2435300" y="5082050"/>
            <a:ext cx="2226900" cy="265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7" name="Shape 427"/>
        <p:cNvGrpSpPr/>
        <p:nvPr/>
      </p:nvGrpSpPr>
      <p:grpSpPr>
        <a:xfrm>
          <a:off x="0" y="0"/>
          <a:ext cx="0" cy="0"/>
          <a:chOff x="0" y="0"/>
          <a:chExt cx="0" cy="0"/>
        </a:xfrm>
      </p:grpSpPr>
      <p:sp>
        <p:nvSpPr>
          <p:cNvPr id="428" name="Google Shape;428;g399fb69c6a9_0_131"/>
          <p:cNvSpPr/>
          <p:nvPr/>
        </p:nvSpPr>
        <p:spPr>
          <a:xfrm>
            <a:off x="66575"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399fb69c6a9_0_131"/>
          <p:cNvSpPr/>
          <p:nvPr/>
        </p:nvSpPr>
        <p:spPr>
          <a:xfrm flipH="1" rot="10800000">
            <a:off x="1" y="55"/>
            <a:ext cx="9144000" cy="1575900"/>
          </a:xfrm>
          <a:prstGeom prst="rect">
            <a:avLst/>
          </a:prstGeom>
          <a:gradFill>
            <a:gsLst>
              <a:gs pos="0">
                <a:srgbClr val="000000">
                  <a:alpha val="95294"/>
                </a:srgbClr>
              </a:gs>
              <a:gs pos="100000">
                <a:srgbClr val="366092"/>
              </a:gs>
            </a:gsLst>
            <a:lin ang="59999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g399fb69c6a9_0_131"/>
          <p:cNvSpPr/>
          <p:nvPr/>
        </p:nvSpPr>
        <p:spPr>
          <a:xfrm>
            <a:off x="0" y="0"/>
            <a:ext cx="6096600" cy="1575600"/>
          </a:xfrm>
          <a:prstGeom prst="rect">
            <a:avLst/>
          </a:prstGeom>
          <a:gradFill>
            <a:gsLst>
              <a:gs pos="0">
                <a:srgbClr val="4F81BD">
                  <a:alpha val="40392"/>
                </a:srgbClr>
              </a:gs>
              <a:gs pos="74000">
                <a:srgbClr val="93B3D7">
                  <a:alpha val="0"/>
                </a:srgbClr>
              </a:gs>
              <a:gs pos="100000">
                <a:srgbClr val="93B3D7">
                  <a:alpha val="0"/>
                </a:srgbClr>
              </a:gs>
            </a:gsLst>
            <a:lin ang="840013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g399fb69c6a9_0_131"/>
          <p:cNvSpPr/>
          <p:nvPr/>
        </p:nvSpPr>
        <p:spPr>
          <a:xfrm flipH="1">
            <a:off x="-1" y="-1"/>
            <a:ext cx="9144000" cy="1574400"/>
          </a:xfrm>
          <a:prstGeom prst="rect">
            <a:avLst/>
          </a:prstGeom>
          <a:gradFill>
            <a:gsLst>
              <a:gs pos="0">
                <a:srgbClr val="000000">
                  <a:alpha val="62352"/>
                </a:srgbClr>
              </a:gs>
              <a:gs pos="78000">
                <a:srgbClr val="4F81BD">
                  <a:alpha val="14509"/>
                </a:srgbClr>
              </a:gs>
              <a:gs pos="100000">
                <a:srgbClr val="4F81BD">
                  <a:alpha val="14509"/>
                </a:srgbClr>
              </a:gs>
            </a:gsLst>
            <a:lin ang="1560015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g399fb69c6a9_0_131"/>
          <p:cNvSpPr txBox="1"/>
          <p:nvPr>
            <p:ph type="title"/>
          </p:nvPr>
        </p:nvSpPr>
        <p:spPr>
          <a:xfrm>
            <a:off x="524784" y="248038"/>
            <a:ext cx="78363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500"/>
              <a:buFont typeface="Calibri"/>
              <a:buNone/>
            </a:pPr>
            <a:r>
              <a:rPr lang="en-CA" sz="3500">
                <a:solidFill>
                  <a:srgbClr val="FFFFFF"/>
                </a:solidFill>
              </a:rPr>
              <a:t>CI with Google test on Github</a:t>
            </a:r>
            <a:endParaRPr sz="3500">
              <a:solidFill>
                <a:srgbClr val="FFFFFF"/>
              </a:solidFill>
              <a:latin typeface="Calibri"/>
              <a:ea typeface="Calibri"/>
              <a:cs typeface="Calibri"/>
              <a:sym typeface="Calibri"/>
            </a:endParaRPr>
          </a:p>
        </p:txBody>
      </p:sp>
      <p:pic>
        <p:nvPicPr>
          <p:cNvPr id="433" name="Google Shape;433;g399fb69c6a9_0_131"/>
          <p:cNvPicPr preferRelativeResize="0"/>
          <p:nvPr/>
        </p:nvPicPr>
        <p:blipFill>
          <a:blip r:embed="rId3">
            <a:alphaModFix/>
          </a:blip>
          <a:stretch>
            <a:fillRect/>
          </a:stretch>
        </p:blipFill>
        <p:spPr>
          <a:xfrm>
            <a:off x="516388" y="2217075"/>
            <a:ext cx="8111100" cy="3638400"/>
          </a:xfrm>
          <a:prstGeom prst="rect">
            <a:avLst/>
          </a:prstGeom>
          <a:noFill/>
          <a:ln>
            <a:noFill/>
          </a:ln>
          <a:effectLst>
            <a:outerShdw blurRad="57150" rotWithShape="0" algn="bl" dir="5400000" dist="19050">
              <a:srgbClr val="000000">
                <a:alpha val="50000"/>
              </a:srgbClr>
            </a:outerShdw>
          </a:effectLst>
        </p:spPr>
      </p:pic>
      <p:pic>
        <p:nvPicPr>
          <p:cNvPr id="434" name="Google Shape;434;g399fb69c6a9_0_131" title="elf1-removebg-preview.png"/>
          <p:cNvPicPr preferRelativeResize="0"/>
          <p:nvPr/>
        </p:nvPicPr>
        <p:blipFill>
          <a:blip r:embed="rId4">
            <a:alphaModFix/>
          </a:blip>
          <a:stretch>
            <a:fillRect/>
          </a:stretch>
        </p:blipFill>
        <p:spPr>
          <a:xfrm>
            <a:off x="716150" y="4659313"/>
            <a:ext cx="1562100" cy="2066925"/>
          </a:xfrm>
          <a:prstGeom prst="rect">
            <a:avLst/>
          </a:prstGeom>
          <a:noFill/>
          <a:ln>
            <a:noFill/>
          </a:ln>
        </p:spPr>
      </p:pic>
      <p:pic>
        <p:nvPicPr>
          <p:cNvPr id="435" name="Google Shape;435;g399fb69c6a9_0_131" title="elf2-removebg-preview.png"/>
          <p:cNvPicPr preferRelativeResize="0"/>
          <p:nvPr/>
        </p:nvPicPr>
        <p:blipFill>
          <a:blip r:embed="rId5">
            <a:alphaModFix/>
          </a:blip>
          <a:stretch>
            <a:fillRect/>
          </a:stretch>
        </p:blipFill>
        <p:spPr>
          <a:xfrm flipH="1">
            <a:off x="7059475" y="4830775"/>
            <a:ext cx="1714500" cy="1724025"/>
          </a:xfrm>
          <a:prstGeom prst="rect">
            <a:avLst/>
          </a:prstGeom>
          <a:noFill/>
          <a:ln>
            <a:noFill/>
          </a:ln>
        </p:spPr>
      </p:pic>
      <p:sp>
        <p:nvSpPr>
          <p:cNvPr id="436" name="Google Shape;436;g399fb69c6a9_0_131"/>
          <p:cNvSpPr/>
          <p:nvPr/>
        </p:nvSpPr>
        <p:spPr>
          <a:xfrm>
            <a:off x="453350" y="3988300"/>
            <a:ext cx="1714500" cy="755400"/>
          </a:xfrm>
          <a:prstGeom prst="wedgeRoundRectCallout">
            <a:avLst>
              <a:gd fmla="val 16847" name="adj1"/>
              <a:gd fmla="val 7429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Comic Sans MS"/>
                <a:ea typeface="Comic Sans MS"/>
                <a:cs typeface="Comic Sans MS"/>
                <a:sym typeface="Comic Sans MS"/>
              </a:rPr>
              <a:t>Are the cookies ready yet, eh?</a:t>
            </a:r>
            <a:endParaRPr>
              <a:latin typeface="Comic Sans MS"/>
              <a:ea typeface="Comic Sans MS"/>
              <a:cs typeface="Comic Sans MS"/>
              <a:sym typeface="Comic Sans MS"/>
            </a:endParaRPr>
          </a:p>
        </p:txBody>
      </p:sp>
      <p:sp>
        <p:nvSpPr>
          <p:cNvPr id="437" name="Google Shape;437;g399fb69c6a9_0_131"/>
          <p:cNvSpPr/>
          <p:nvPr/>
        </p:nvSpPr>
        <p:spPr>
          <a:xfrm>
            <a:off x="7210750" y="3824800"/>
            <a:ext cx="1714500" cy="1005900"/>
          </a:xfrm>
          <a:prstGeom prst="wedgeRoundRectCallout">
            <a:avLst>
              <a:gd fmla="val 16847" name="adj1"/>
              <a:gd fmla="val 7429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latin typeface="Comic Sans MS"/>
                <a:ea typeface="Comic Sans MS"/>
                <a:cs typeface="Comic Sans MS"/>
                <a:sym typeface="Comic Sans MS"/>
              </a:rPr>
              <a:t>Almost,</a:t>
            </a:r>
            <a:r>
              <a:rPr lang="en-CA">
                <a:latin typeface="Comic Sans MS"/>
                <a:ea typeface="Comic Sans MS"/>
                <a:cs typeface="Comic Sans MS"/>
                <a:sym typeface="Comic Sans MS"/>
              </a:rPr>
              <a:t> Manitoba cold turned them into cookie ice cubes again!</a:t>
            </a:r>
            <a:endParaRPr>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CA"/>
              <a:t>Release note</a:t>
            </a:r>
            <a:endParaRPr/>
          </a:p>
        </p:txBody>
      </p:sp>
      <p:sp>
        <p:nvSpPr>
          <p:cNvPr id="443" name="Google Shape;443;p24"/>
          <p:cNvSpPr txBox="1"/>
          <p:nvPr>
            <p:ph idx="1" type="body"/>
          </p:nvPr>
        </p:nvSpPr>
        <p:spPr>
          <a:xfrm>
            <a:off x="457200" y="1166018"/>
            <a:ext cx="8229600" cy="45259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600"/>
              <a:buNone/>
            </a:pPr>
            <a:r>
              <a:rPr b="1" lang="en-CA" sz="1600"/>
              <a:t>Project:</a:t>
            </a:r>
            <a:r>
              <a:rPr lang="en-CA" sz="1600"/>
              <a:t> PTX Oven demo </a:t>
            </a:r>
            <a:br>
              <a:rPr lang="en-CA" sz="1600"/>
            </a:br>
            <a:r>
              <a:rPr b="1" lang="en-CA" sz="1600"/>
              <a:t>Release Version:</a:t>
            </a:r>
            <a:r>
              <a:rPr lang="en-CA" sz="1600"/>
              <a:t> commit 1d02736</a:t>
            </a:r>
            <a:br>
              <a:rPr lang="en-CA" sz="1600"/>
            </a:br>
            <a:r>
              <a:rPr b="1" lang="en-CA" sz="1600"/>
              <a:t>Hardware Target:</a:t>
            </a:r>
            <a:r>
              <a:rPr lang="en-CA" sz="1600"/>
              <a:t> Arduino Uno (</a:t>
            </a:r>
            <a:r>
              <a:rPr lang="en-CA" sz="1600" u="sng">
                <a:solidFill>
                  <a:schemeClr val="hlink"/>
                </a:solidFill>
                <a:hlinkClick r:id="rId3"/>
              </a:rPr>
              <a:t>https://wokwi.com/projects/447565694838811649</a:t>
            </a:r>
            <a:r>
              <a:rPr lang="en-CA" sz="1600"/>
              <a:t>)</a:t>
            </a:r>
            <a:endParaRPr sz="1600"/>
          </a:p>
          <a:p>
            <a:pPr indent="0" lvl="0" marL="0" rtl="0" algn="l">
              <a:lnSpc>
                <a:spcPct val="100000"/>
              </a:lnSpc>
              <a:spcBef>
                <a:spcPts val="320"/>
              </a:spcBef>
              <a:spcAft>
                <a:spcPts val="0"/>
              </a:spcAft>
              <a:buClr>
                <a:schemeClr val="dk1"/>
              </a:buClr>
              <a:buSzPts val="1600"/>
              <a:buNone/>
            </a:pPr>
            <a:r>
              <a:rPr b="1" lang="en-CA" sz="1600"/>
              <a:t>📦 Firmware</a:t>
            </a:r>
            <a:endParaRPr/>
          </a:p>
          <a:p>
            <a:pPr indent="0" lvl="0" marL="0" rtl="0" algn="l">
              <a:lnSpc>
                <a:spcPct val="100000"/>
              </a:lnSpc>
              <a:spcBef>
                <a:spcPts val="320"/>
              </a:spcBef>
              <a:spcAft>
                <a:spcPts val="0"/>
              </a:spcAft>
              <a:buClr>
                <a:schemeClr val="dk1"/>
              </a:buClr>
              <a:buSzPts val="1600"/>
              <a:buNone/>
            </a:pPr>
            <a:r>
              <a:rPr lang="en-CA" sz="1600"/>
              <a:t>Source Code: [</a:t>
            </a:r>
            <a:r>
              <a:rPr lang="en-CA" sz="1600" u="sng">
                <a:solidFill>
                  <a:schemeClr val="hlink"/>
                </a:solidFill>
                <a:hlinkClick r:id="rId4"/>
              </a:rPr>
              <a:t>GitHub Repository</a:t>
            </a:r>
            <a:r>
              <a:rPr lang="en-CA" sz="1600"/>
              <a:t>]: </a:t>
            </a:r>
            <a:br>
              <a:rPr lang="en-CA" sz="1600"/>
            </a:br>
            <a:r>
              <a:rPr lang="en-CA" sz="1600" u="sng">
                <a:solidFill>
                  <a:schemeClr val="hlink"/>
                </a:solidFill>
                <a:hlinkClick r:id="rId5"/>
              </a:rPr>
              <a:t>https://github.com/thaidao/Agco_Trimble_Demo_r3</a:t>
            </a:r>
            <a:endParaRPr sz="1600"/>
          </a:p>
          <a:p>
            <a:pPr indent="0" lvl="0" marL="0" rtl="0" algn="l">
              <a:lnSpc>
                <a:spcPct val="100000"/>
              </a:lnSpc>
              <a:spcBef>
                <a:spcPts val="320"/>
              </a:spcBef>
              <a:spcAft>
                <a:spcPts val="0"/>
              </a:spcAft>
              <a:buClr>
                <a:schemeClr val="dk1"/>
              </a:buClr>
              <a:buSzPts val="1600"/>
              <a:buNone/>
            </a:pPr>
            <a:r>
              <a:rPr lang="en-CA" sz="1600"/>
              <a:t>Firmware compiled and tested for Arduino Uno (Wokwi) board.</a:t>
            </a:r>
            <a:endParaRPr/>
          </a:p>
          <a:p>
            <a:pPr indent="0" lvl="0" marL="0" rtl="0" algn="l">
              <a:lnSpc>
                <a:spcPct val="100000"/>
              </a:lnSpc>
              <a:spcBef>
                <a:spcPts val="320"/>
              </a:spcBef>
              <a:spcAft>
                <a:spcPts val="0"/>
              </a:spcAft>
              <a:buClr>
                <a:schemeClr val="dk1"/>
              </a:buClr>
              <a:buSzPts val="1600"/>
              <a:buNone/>
            </a:pPr>
            <a:r>
              <a:rPr b="1" lang="en-CA" sz="1600"/>
              <a:t>✅ Test Report</a:t>
            </a:r>
            <a:endParaRPr/>
          </a:p>
          <a:p>
            <a:pPr indent="0" lvl="0" marL="0" rtl="0" algn="l">
              <a:lnSpc>
                <a:spcPct val="100000"/>
              </a:lnSpc>
              <a:spcBef>
                <a:spcPts val="320"/>
              </a:spcBef>
              <a:spcAft>
                <a:spcPts val="0"/>
              </a:spcAft>
              <a:buClr>
                <a:schemeClr val="dk1"/>
              </a:buClr>
              <a:buSzPts val="1600"/>
              <a:buNone/>
            </a:pPr>
            <a:r>
              <a:rPr lang="en-CA" sz="1600"/>
              <a:t>Document: </a:t>
            </a:r>
            <a:r>
              <a:rPr lang="en-CA" sz="1600"/>
              <a:t>PTX_Oven_TestReport.xlsx</a:t>
            </a:r>
            <a:r>
              <a:rPr lang="en-CA" sz="1600"/>
              <a:t> (version 1.0)</a:t>
            </a:r>
            <a:endParaRPr/>
          </a:p>
          <a:p>
            <a:pPr indent="0" lvl="0" marL="0" rtl="0" algn="l">
              <a:lnSpc>
                <a:spcPct val="100000"/>
              </a:lnSpc>
              <a:spcBef>
                <a:spcPts val="320"/>
              </a:spcBef>
              <a:spcAft>
                <a:spcPts val="0"/>
              </a:spcAft>
              <a:buClr>
                <a:schemeClr val="dk1"/>
              </a:buClr>
              <a:buSzPts val="1600"/>
              <a:buNone/>
            </a:pPr>
            <a:r>
              <a:rPr lang="en-CA" sz="1600" u="sng">
                <a:solidFill>
                  <a:schemeClr val="hlink"/>
                </a:solidFill>
                <a:hlinkClick r:id="rId6"/>
              </a:rPr>
              <a:t>https://docs.google.com/spreadsheets/d/1LY6pKCF0DQKYStngSQ7gvPw5gUtswfMH/edit?gid=69061649#gid=69061649</a:t>
            </a:r>
            <a:endParaRPr sz="1600"/>
          </a:p>
          <a:p>
            <a:pPr indent="0" lvl="0" marL="0" rtl="0" algn="l">
              <a:lnSpc>
                <a:spcPct val="100000"/>
              </a:lnSpc>
              <a:spcBef>
                <a:spcPts val="320"/>
              </a:spcBef>
              <a:spcAft>
                <a:spcPts val="0"/>
              </a:spcAft>
              <a:buClr>
                <a:schemeClr val="dk1"/>
              </a:buClr>
              <a:buSzPts val="1600"/>
              <a:buNone/>
            </a:pPr>
            <a:r>
              <a:rPr lang="en-CA" sz="1600"/>
              <a:t>Status: All critical functions validated on target hardware.</a:t>
            </a:r>
            <a:endParaRPr/>
          </a:p>
          <a:p>
            <a:pPr indent="0" lvl="0" marL="0" rtl="0" algn="l">
              <a:lnSpc>
                <a:spcPct val="100000"/>
              </a:lnSpc>
              <a:spcBef>
                <a:spcPts val="320"/>
              </a:spcBef>
              <a:spcAft>
                <a:spcPts val="0"/>
              </a:spcAft>
              <a:buClr>
                <a:schemeClr val="dk1"/>
              </a:buClr>
              <a:buSzPts val="1600"/>
              <a:buNone/>
            </a:pPr>
            <a:r>
              <a:rPr lang="en-CA" sz="1600"/>
              <a:t>No blocking issues identified.</a:t>
            </a:r>
            <a:endParaRPr/>
          </a:p>
          <a:p>
            <a:pPr indent="0" lvl="0" marL="0" rtl="0" algn="l">
              <a:lnSpc>
                <a:spcPct val="100000"/>
              </a:lnSpc>
              <a:spcBef>
                <a:spcPts val="320"/>
              </a:spcBef>
              <a:spcAft>
                <a:spcPts val="0"/>
              </a:spcAft>
              <a:buClr>
                <a:schemeClr val="dk1"/>
              </a:buClr>
              <a:buSzPts val="1600"/>
              <a:buNone/>
            </a:pPr>
            <a:r>
              <a:rPr b="1" lang="en-CA" sz="1600"/>
              <a:t>📑 Project Documentation </a:t>
            </a:r>
            <a:br>
              <a:rPr b="1" lang="en-CA" sz="1600"/>
            </a:br>
            <a:r>
              <a:rPr lang="en-CA" sz="1600"/>
              <a:t>Document: ProjectReport.pptx (version 1.0)</a:t>
            </a:r>
            <a:endParaRPr/>
          </a:p>
          <a:p>
            <a:pPr indent="0" lvl="0" marL="0" rtl="0" algn="l">
              <a:lnSpc>
                <a:spcPct val="100000"/>
              </a:lnSpc>
              <a:spcBef>
                <a:spcPts val="320"/>
              </a:spcBef>
              <a:spcAft>
                <a:spcPts val="0"/>
              </a:spcAft>
              <a:buClr>
                <a:schemeClr val="dk1"/>
              </a:buClr>
              <a:buSzPts val="1600"/>
              <a:buNone/>
            </a:pPr>
            <a:r>
              <a:rPr lang="en-CA" sz="1600" u="sng">
                <a:solidFill>
                  <a:schemeClr val="hlink"/>
                </a:solidFill>
                <a:hlinkClick r:id="rId7"/>
              </a:rPr>
              <a:t>https://docs.google.com/presentation/d/103Ok3i8cX7fiv5sxmxNIwVu5xOM23Qk9/edit?usp=sharing&amp;ouid=117617683072114257206&amp;rtpof=true&amp;sd=true</a:t>
            </a:r>
            <a:endParaRPr sz="1600"/>
          </a:p>
          <a:p>
            <a:pPr indent="0" lvl="0" marL="0" rtl="0" algn="l">
              <a:lnSpc>
                <a:spcPct val="100000"/>
              </a:lnSpc>
              <a:spcBef>
                <a:spcPts val="320"/>
              </a:spcBef>
              <a:spcAft>
                <a:spcPts val="0"/>
              </a:spcAft>
              <a:buClr>
                <a:schemeClr val="dk1"/>
              </a:buClr>
              <a:buSzPts val="1600"/>
              <a:buNone/>
            </a:pPr>
            <a:r>
              <a:rPr lang="en-CA" sz="1600"/>
              <a:t>Contains system overview, implementation details, and test summary.</a:t>
            </a:r>
            <a:endParaRPr/>
          </a:p>
          <a:p>
            <a:pPr indent="0" lvl="0" marL="0" rtl="0" algn="l">
              <a:lnSpc>
                <a:spcPct val="100000"/>
              </a:lnSpc>
              <a:spcBef>
                <a:spcPts val="320"/>
              </a:spcBef>
              <a:spcAft>
                <a:spcPts val="0"/>
              </a:spcAft>
              <a:buClr>
                <a:schemeClr val="dk1"/>
              </a:buClr>
              <a:buSzPts val="1600"/>
              <a:buNone/>
            </a:pPr>
            <a:r>
              <a:t/>
            </a:r>
            <a:endParaRPr sz="1600"/>
          </a:p>
        </p:txBody>
      </p:sp>
      <p:sp>
        <p:nvSpPr>
          <p:cNvPr id="444" name="Google Shape;44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445" name="Google Shape;445;p24" title="goose2-removebg-preview.png"/>
          <p:cNvPicPr preferRelativeResize="0"/>
          <p:nvPr/>
        </p:nvPicPr>
        <p:blipFill>
          <a:blip r:embed="rId8">
            <a:alphaModFix/>
          </a:blip>
          <a:stretch>
            <a:fillRect/>
          </a:stretch>
        </p:blipFill>
        <p:spPr>
          <a:xfrm>
            <a:off x="7023700" y="2001268"/>
            <a:ext cx="1663100" cy="1526407"/>
          </a:xfrm>
          <a:prstGeom prst="rect">
            <a:avLst/>
          </a:prstGeom>
          <a:noFill/>
          <a:ln>
            <a:noFill/>
          </a:ln>
        </p:spPr>
      </p:pic>
      <p:pic>
        <p:nvPicPr>
          <p:cNvPr id="446" name="Google Shape;446;p24" title="goose1-removebg-preview.png"/>
          <p:cNvPicPr preferRelativeResize="0"/>
          <p:nvPr/>
        </p:nvPicPr>
        <p:blipFill>
          <a:blip r:embed="rId9">
            <a:alphaModFix/>
          </a:blip>
          <a:stretch>
            <a:fillRect/>
          </a:stretch>
        </p:blipFill>
        <p:spPr>
          <a:xfrm>
            <a:off x="7157500" y="367796"/>
            <a:ext cx="1663100" cy="1918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0" name="Shape 450"/>
        <p:cNvGrpSpPr/>
        <p:nvPr/>
      </p:nvGrpSpPr>
      <p:grpSpPr>
        <a:xfrm>
          <a:off x="0" y="0"/>
          <a:ext cx="0" cy="0"/>
          <a:chOff x="0" y="0"/>
          <a:chExt cx="0" cy="0"/>
        </a:xfrm>
      </p:grpSpPr>
      <p:sp>
        <p:nvSpPr>
          <p:cNvPr id="451" name="Google Shape;451;p2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p25"/>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3" name="Google Shape;453;p25"/>
          <p:cNvSpPr/>
          <p:nvPr/>
        </p:nvSpPr>
        <p:spPr>
          <a:xfrm flipH="1" rot="10800000">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4" name="Google Shape;454;p25"/>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p25"/>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p25"/>
          <p:cNvSpPr/>
          <p:nvPr/>
        </p:nvSpPr>
        <p:spPr>
          <a:xfrm flipH="1" rot="5400000">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p25"/>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8" name="Google Shape;458;p25"/>
          <p:cNvSpPr txBox="1"/>
          <p:nvPr/>
        </p:nvSpPr>
        <p:spPr>
          <a:xfrm>
            <a:off x="3075975" y="1334600"/>
            <a:ext cx="3340200" cy="10785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0000"/>
              </a:buClr>
              <a:buSzPts val="4200"/>
              <a:buFont typeface="Arial"/>
              <a:buNone/>
            </a:pPr>
            <a:r>
              <a:rPr b="0" i="0" lang="en-CA" sz="4200" u="none" cap="none" strike="noStrike">
                <a:solidFill>
                  <a:srgbClr val="FFFFFF"/>
                </a:solidFill>
                <a:latin typeface="Calibri"/>
                <a:ea typeface="Calibri"/>
                <a:cs typeface="Calibri"/>
                <a:sym typeface="Calibri"/>
              </a:rPr>
              <a:t>Thank you !</a:t>
            </a:r>
            <a:endParaRPr b="0" i="0" sz="1400" u="none" cap="none" strike="noStrike">
              <a:solidFill>
                <a:srgbClr val="000000"/>
              </a:solidFill>
              <a:latin typeface="Arial"/>
              <a:ea typeface="Arial"/>
              <a:cs typeface="Arial"/>
              <a:sym typeface="Arial"/>
            </a:endParaRPr>
          </a:p>
        </p:txBody>
      </p:sp>
      <p:sp>
        <p:nvSpPr>
          <p:cNvPr id="459" name="Google Shape;459;p25"/>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461" name="Google Shape;461;p25" title="happy_santa2.png"/>
          <p:cNvPicPr preferRelativeResize="0"/>
          <p:nvPr/>
        </p:nvPicPr>
        <p:blipFill>
          <a:blip r:embed="rId3">
            <a:alphaModFix/>
          </a:blip>
          <a:stretch>
            <a:fillRect/>
          </a:stretch>
        </p:blipFill>
        <p:spPr>
          <a:xfrm>
            <a:off x="2706675" y="2313375"/>
            <a:ext cx="3749900" cy="3749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465" name="Shape 465"/>
        <p:cNvGrpSpPr/>
        <p:nvPr/>
      </p:nvGrpSpPr>
      <p:grpSpPr>
        <a:xfrm>
          <a:off x="0" y="0"/>
          <a:ext cx="0" cy="0"/>
          <a:chOff x="0" y="0"/>
          <a:chExt cx="0" cy="0"/>
        </a:xfrm>
      </p:grpSpPr>
      <p:sp>
        <p:nvSpPr>
          <p:cNvPr id="466" name="Google Shape;466;p2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p21"/>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21"/>
          <p:cNvSpPr/>
          <p:nvPr/>
        </p:nvSpPr>
        <p:spPr>
          <a:xfrm flipH="1" rot="10800000">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21"/>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0" name="Google Shape;470;p21"/>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1" name="Google Shape;471;p21"/>
          <p:cNvSpPr/>
          <p:nvPr/>
        </p:nvSpPr>
        <p:spPr>
          <a:xfrm flipH="1" rot="5400000">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2" name="Google Shape;472;p21"/>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21"/>
          <p:cNvSpPr txBox="1"/>
          <p:nvPr>
            <p:ph type="ctrTitle"/>
          </p:nvPr>
        </p:nvSpPr>
        <p:spPr>
          <a:xfrm>
            <a:off x="3121925" y="818984"/>
            <a:ext cx="5036024" cy="31786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4200"/>
              <a:buFont typeface="Calibri"/>
              <a:buNone/>
            </a:pPr>
            <a:r>
              <a:rPr lang="en-CA" sz="4200">
                <a:solidFill>
                  <a:srgbClr val="FFFFFF"/>
                </a:solidFill>
              </a:rPr>
              <a:t>Appendix</a:t>
            </a:r>
            <a:endParaRPr/>
          </a:p>
        </p:txBody>
      </p:sp>
      <p:sp>
        <p:nvSpPr>
          <p:cNvPr id="474" name="Google Shape;474;p21"/>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21"/>
          <p:cNvSpPr txBox="1"/>
          <p:nvPr>
            <p:ph idx="1" type="subTitle"/>
          </p:nvPr>
        </p:nvSpPr>
        <p:spPr>
          <a:xfrm>
            <a:off x="3214047" y="4960961"/>
            <a:ext cx="5291920" cy="107805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FFFF"/>
              </a:buClr>
              <a:buSzPts val="3200"/>
              <a:buNone/>
            </a:pPr>
            <a:r>
              <a:rPr lang="en-CA">
                <a:solidFill>
                  <a:srgbClr val="FFFFFF"/>
                </a:solidFill>
              </a:rPr>
              <a:t>Design a GUI by TouchGFX</a:t>
            </a:r>
            <a:endParaRPr/>
          </a:p>
        </p:txBody>
      </p:sp>
      <p:sp>
        <p:nvSpPr>
          <p:cNvPr id="476" name="Google Shape;476;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1000"/>
                                  </p:stCondLst>
                                  <p:childTnLst>
                                    <p:set>
                                      <p:cBhvr>
                                        <p:cTn dur="1" fill="hold">
                                          <p:stCondLst>
                                            <p:cond delay="0"/>
                                          </p:stCondLst>
                                        </p:cTn>
                                        <p:tgtEl>
                                          <p:spTgt spid="475">
                                            <p:txEl>
                                              <p:pRg end="0" st="0"/>
                                            </p:txEl>
                                          </p:spTgt>
                                        </p:tgtEl>
                                        <p:attrNameLst>
                                          <p:attrName>style.visibility</p:attrName>
                                        </p:attrNameLst>
                                      </p:cBhvr>
                                      <p:to>
                                        <p:strVal val="visible"/>
                                      </p:to>
                                    </p:set>
                                    <p:animEffect filter="fade" transition="in">
                                      <p:cBhvr>
                                        <p:cTn dur="1000"/>
                                        <p:tgtEl>
                                          <p:spTgt spid="47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0" name="Shape 480"/>
        <p:cNvGrpSpPr/>
        <p:nvPr/>
      </p:nvGrpSpPr>
      <p:grpSpPr>
        <a:xfrm>
          <a:off x="0" y="0"/>
          <a:ext cx="0" cy="0"/>
          <a:chOff x="0" y="0"/>
          <a:chExt cx="0" cy="0"/>
        </a:xfrm>
      </p:grpSpPr>
      <p:sp>
        <p:nvSpPr>
          <p:cNvPr id="481" name="Google Shape;481;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CA"/>
              <a:t>Real product</a:t>
            </a:r>
            <a:endParaRPr/>
          </a:p>
        </p:txBody>
      </p:sp>
      <p:pic>
        <p:nvPicPr>
          <p:cNvPr id="482" name="Google Shape;482;p23"/>
          <p:cNvPicPr preferRelativeResize="0"/>
          <p:nvPr>
            <p:ph idx="1" type="body"/>
          </p:nvPr>
        </p:nvPicPr>
        <p:blipFill rotWithShape="1">
          <a:blip r:embed="rId3">
            <a:alphaModFix/>
          </a:blip>
          <a:srcRect b="0" l="0" r="0" t="0"/>
          <a:stretch/>
        </p:blipFill>
        <p:spPr>
          <a:xfrm>
            <a:off x="1388905" y="1600200"/>
            <a:ext cx="6366189" cy="4525963"/>
          </a:xfrm>
          <a:prstGeom prst="rect">
            <a:avLst/>
          </a:prstGeom>
          <a:noFill/>
          <a:ln>
            <a:noFill/>
          </a:ln>
        </p:spPr>
      </p:pic>
      <p:sp>
        <p:nvSpPr>
          <p:cNvPr id="483" name="Google Shape;48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484" name="Google Shape;484;p23"/>
          <p:cNvSpPr/>
          <p:nvPr/>
        </p:nvSpPr>
        <p:spPr>
          <a:xfrm>
            <a:off x="3832224" y="1860550"/>
            <a:ext cx="1327719" cy="306101"/>
          </a:xfrm>
          <a:prstGeom prst="rect">
            <a:avLst/>
          </a:prstGeom>
          <a:solidFill>
            <a:schemeClr val="dk2"/>
          </a:solidFill>
          <a:ln cap="flat" cmpd="sng" w="9525">
            <a:solidFill>
              <a:schemeClr val="dk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CA" sz="1600" u="none" cap="none" strike="noStrike">
                <a:solidFill>
                  <a:schemeClr val="lt1"/>
                </a:solidFill>
                <a:latin typeface="Calibri"/>
                <a:ea typeface="Calibri"/>
                <a:cs typeface="Calibri"/>
                <a:sym typeface="Calibri"/>
              </a:rPr>
              <a:t>BAT system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 name="Shape 112"/>
        <p:cNvGrpSpPr/>
        <p:nvPr/>
      </p:nvGrpSpPr>
      <p:grpSpPr>
        <a:xfrm>
          <a:off x="0" y="0"/>
          <a:ext cx="0" cy="0"/>
          <a:chOff x="0" y="0"/>
          <a:chExt cx="0" cy="0"/>
        </a:xfrm>
      </p:grpSpPr>
      <p:sp>
        <p:nvSpPr>
          <p:cNvPr id="113" name="Google Shape;113;p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4" name="Google Shape;114;p3"/>
          <p:cNvSpPr/>
          <p:nvPr/>
        </p:nvSpPr>
        <p:spPr>
          <a:xfrm rot="10800000">
            <a:off x="-8792" y="-1"/>
            <a:ext cx="9169464" cy="6868071"/>
          </a:xfrm>
          <a:prstGeom prst="rect">
            <a:avLst/>
          </a:prstGeom>
          <a:gradFill>
            <a:gsLst>
              <a:gs pos="0">
                <a:srgbClr val="000000"/>
              </a:gs>
              <a:gs pos="100000">
                <a:srgbClr val="366092"/>
              </a:gs>
            </a:gsLst>
            <a:lin ang="4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 name="Google Shape;115;p3"/>
          <p:cNvSpPr/>
          <p:nvPr/>
        </p:nvSpPr>
        <p:spPr>
          <a:xfrm flipH="1" rot="10800000">
            <a:off x="331469" y="-3"/>
            <a:ext cx="8829202" cy="6868074"/>
          </a:xfrm>
          <a:prstGeom prst="rect">
            <a:avLst/>
          </a:prstGeom>
          <a:gradFill>
            <a:gsLst>
              <a:gs pos="0">
                <a:srgbClr val="244061">
                  <a:alpha val="82352"/>
                </a:srgbClr>
              </a:gs>
              <a:gs pos="21000">
                <a:srgbClr val="244061">
                  <a:alpha val="82352"/>
                </a:srgbClr>
              </a:gs>
              <a:gs pos="100000">
                <a:srgbClr val="4F81BD">
                  <a:alpha val="0"/>
                </a:srgbClr>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 name="Google Shape;116;p3"/>
          <p:cNvSpPr/>
          <p:nvPr/>
        </p:nvSpPr>
        <p:spPr>
          <a:xfrm rot="10800000">
            <a:off x="-11400" y="0"/>
            <a:ext cx="2717530" cy="6868072"/>
          </a:xfrm>
          <a:prstGeom prst="rect">
            <a:avLst/>
          </a:prstGeom>
          <a:gradFill>
            <a:gsLst>
              <a:gs pos="0">
                <a:srgbClr val="366092">
                  <a:alpha val="0"/>
                </a:srgbClr>
              </a:gs>
              <a:gs pos="99000">
                <a:srgbClr val="000000">
                  <a:alpha val="40392"/>
                </a:srgbClr>
              </a:gs>
              <a:gs pos="100000">
                <a:srgbClr val="000000">
                  <a:alpha val="40392"/>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3"/>
          <p:cNvSpPr/>
          <p:nvPr/>
        </p:nvSpPr>
        <p:spPr>
          <a:xfrm flipH="1">
            <a:off x="-11906" y="-3"/>
            <a:ext cx="9175185" cy="6868076"/>
          </a:xfrm>
          <a:prstGeom prst="rect">
            <a:avLst/>
          </a:prstGeom>
          <a:gradFill>
            <a:gsLst>
              <a:gs pos="0">
                <a:srgbClr val="366092">
                  <a:alpha val="0"/>
                </a:srgbClr>
              </a:gs>
              <a:gs pos="3000">
                <a:srgbClr val="366092">
                  <a:alpha val="0"/>
                </a:srgbClr>
              </a:gs>
              <a:gs pos="100000">
                <a:srgbClr val="000000">
                  <a:alpha val="72549"/>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3"/>
          <p:cNvSpPr/>
          <p:nvPr/>
        </p:nvSpPr>
        <p:spPr>
          <a:xfrm flipH="1" rot="5400000">
            <a:off x="2505509" y="212908"/>
            <a:ext cx="6861931" cy="6448394"/>
          </a:xfrm>
          <a:prstGeom prst="rect">
            <a:avLst/>
          </a:prstGeom>
          <a:gradFill>
            <a:gsLst>
              <a:gs pos="0">
                <a:srgbClr val="366092">
                  <a:alpha val="0"/>
                </a:srgbClr>
              </a:gs>
              <a:gs pos="3000">
                <a:srgbClr val="366092">
                  <a:alpha val="0"/>
                </a:srgbClr>
              </a:gs>
              <a:gs pos="100000">
                <a:srgbClr val="000000">
                  <a:alpha val="26274"/>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 name="Google Shape;119;p3"/>
          <p:cNvSpPr/>
          <p:nvPr/>
        </p:nvSpPr>
        <p:spPr>
          <a:xfrm rot="5993193">
            <a:off x="269287" y="1712598"/>
            <a:ext cx="4967533" cy="3741293"/>
          </a:xfrm>
          <a:prstGeom prst="ellipse">
            <a:avLst/>
          </a:prstGeom>
          <a:gradFill>
            <a:gsLst>
              <a:gs pos="0">
                <a:srgbClr val="4F81BD">
                  <a:alpha val="25490"/>
                </a:srgbClr>
              </a:gs>
              <a:gs pos="85000">
                <a:srgbClr val="93B3D7">
                  <a:alpha val="0"/>
                </a:srgbClr>
              </a:gs>
              <a:gs pos="100000">
                <a:srgbClr val="93B3D7">
                  <a:alpha val="0"/>
                </a:srgbClr>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3"/>
          <p:cNvSpPr txBox="1"/>
          <p:nvPr>
            <p:ph type="ctrTitle"/>
          </p:nvPr>
        </p:nvSpPr>
        <p:spPr>
          <a:xfrm>
            <a:off x="3121925" y="818984"/>
            <a:ext cx="5036024" cy="3178689"/>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FFFFFF"/>
              </a:buClr>
              <a:buSzPts val="4200"/>
              <a:buFont typeface="Calibri"/>
              <a:buNone/>
            </a:pPr>
            <a:r>
              <a:rPr lang="en-CA" sz="4200">
                <a:solidFill>
                  <a:srgbClr val="FFFFFF"/>
                </a:solidFill>
              </a:rPr>
              <a:t>Requirement Analysis</a:t>
            </a:r>
            <a:endParaRPr/>
          </a:p>
        </p:txBody>
      </p:sp>
      <p:sp>
        <p:nvSpPr>
          <p:cNvPr id="121" name="Google Shape;121;p3"/>
          <p:cNvSpPr/>
          <p:nvPr/>
        </p:nvSpPr>
        <p:spPr>
          <a:xfrm flipH="1">
            <a:off x="-2" y="4490110"/>
            <a:ext cx="9163282" cy="2377962"/>
          </a:xfrm>
          <a:prstGeom prst="rect">
            <a:avLst/>
          </a:prstGeom>
          <a:gradFill>
            <a:gsLst>
              <a:gs pos="0">
                <a:srgbClr val="366092">
                  <a:alpha val="49411"/>
                </a:srgbClr>
              </a:gs>
              <a:gs pos="99000">
                <a:srgbClr val="000000">
                  <a:alpha val="33333"/>
                </a:srgbClr>
              </a:gs>
              <a:gs pos="100000">
                <a:srgbClr val="000000">
                  <a:alpha val="33333"/>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2" name="Google Shape;122;p3"/>
          <p:cNvSpPr txBox="1"/>
          <p:nvPr>
            <p:ph idx="1" type="subTitle"/>
          </p:nvPr>
        </p:nvSpPr>
        <p:spPr>
          <a:xfrm>
            <a:off x="3214047" y="4960961"/>
            <a:ext cx="5291920" cy="107805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FFFF"/>
              </a:buClr>
              <a:buSzPts val="3200"/>
              <a:buNone/>
            </a:pPr>
            <a:r>
              <a:rPr lang="en-CA">
                <a:solidFill>
                  <a:srgbClr val="FFFFFF"/>
                </a:solidFill>
              </a:rPr>
              <a:t>List out the critical requirements</a:t>
            </a:r>
            <a:endParaRPr/>
          </a:p>
        </p:txBody>
      </p:sp>
      <p:sp>
        <p:nvSpPr>
          <p:cNvPr id="123" name="Google Shape;123;p3"/>
          <p:cNvSpPr txBox="1"/>
          <p:nvPr>
            <p:ph idx="12" type="sldNum"/>
          </p:nvPr>
        </p:nvSpPr>
        <p:spPr>
          <a:xfrm>
            <a:off x="8778240" y="6455664"/>
            <a:ext cx="336042"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n-CA" sz="1000">
                <a:solidFill>
                  <a:srgbClr val="FFFFFF"/>
                </a:solidFill>
              </a:rPr>
              <a:t>‹#›</a:t>
            </a:fld>
            <a:endParaRPr sz="1000">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120"/>
                                        </p:tgtEl>
                                        <p:attrNameLst>
                                          <p:attrName>style.visibility</p:attrName>
                                        </p:attrNameLst>
                                      </p:cBhvr>
                                      <p:to>
                                        <p:strVal val="visible"/>
                                      </p:to>
                                    </p:set>
                                    <p:animEffect filter="fade" transition="in">
                                      <p:cBhvr>
                                        <p:cTn dur="400"/>
                                        <p:tgtEl>
                                          <p:spTgt spid="120"/>
                                        </p:tgtEl>
                                      </p:cBhvr>
                                    </p:animEffect>
                                  </p:childTnLst>
                                </p:cTn>
                              </p:par>
                              <p:par>
                                <p:cTn fill="hold" nodeType="withEffect" presetClass="entr" presetID="10" presetSubtype="0">
                                  <p:stCondLst>
                                    <p:cond delay="200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400"/>
                                        <p:tgtEl>
                                          <p:spTgt spid="122">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8" name="Shape 488"/>
        <p:cNvGrpSpPr/>
        <p:nvPr/>
      </p:nvGrpSpPr>
      <p:grpSpPr>
        <a:xfrm>
          <a:off x="0" y="0"/>
          <a:ext cx="0" cy="0"/>
          <a:chOff x="0" y="0"/>
          <a:chExt cx="0" cy="0"/>
        </a:xfrm>
      </p:grpSpPr>
      <p:sp>
        <p:nvSpPr>
          <p:cNvPr id="489" name="Google Shape;48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CA"/>
              <a:t>Application GUI</a:t>
            </a:r>
            <a:endParaRPr/>
          </a:p>
        </p:txBody>
      </p:sp>
      <p:pic>
        <p:nvPicPr>
          <p:cNvPr id="490" name="Google Shape;490;p22"/>
          <p:cNvPicPr preferRelativeResize="0"/>
          <p:nvPr>
            <p:ph idx="1" type="body"/>
          </p:nvPr>
        </p:nvPicPr>
        <p:blipFill rotWithShape="1">
          <a:blip r:embed="rId3">
            <a:alphaModFix/>
          </a:blip>
          <a:srcRect b="0" l="0" r="0" t="0"/>
          <a:stretch/>
        </p:blipFill>
        <p:spPr>
          <a:xfrm>
            <a:off x="1799192" y="1843052"/>
            <a:ext cx="5545616" cy="3503465"/>
          </a:xfrm>
          <a:prstGeom prst="rect">
            <a:avLst/>
          </a:prstGeom>
          <a:noFill/>
          <a:ln>
            <a:noFill/>
          </a:ln>
        </p:spPr>
      </p:pic>
      <p:sp>
        <p:nvSpPr>
          <p:cNvPr id="491" name="Google Shape;491;p22"/>
          <p:cNvSpPr/>
          <p:nvPr/>
        </p:nvSpPr>
        <p:spPr>
          <a:xfrm>
            <a:off x="6983953" y="1289785"/>
            <a:ext cx="2021304" cy="798485"/>
          </a:xfrm>
          <a:prstGeom prst="wedgeRectCallout">
            <a:avLst>
              <a:gd fmla="val -38929" name="adj1"/>
              <a:gd fmla="val 90750"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CA" sz="1600" u="none" cap="none" strike="noStrike">
                <a:solidFill>
                  <a:schemeClr val="dk1"/>
                </a:solidFill>
                <a:latin typeface="Calibri"/>
                <a:ea typeface="Calibri"/>
                <a:cs typeface="Calibri"/>
                <a:sym typeface="Calibri"/>
              </a:rPr>
              <a:t>1. Battery Voltage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CA" sz="1600" u="none" cap="none" strike="noStrike">
                <a:solidFill>
                  <a:schemeClr val="dk1"/>
                </a:solidFill>
                <a:latin typeface="Calibri"/>
                <a:ea typeface="Calibri"/>
                <a:cs typeface="Calibri"/>
                <a:sym typeface="Calibri"/>
              </a:rPr>
              <a:t>Pump Current Sensor</a:t>
            </a:r>
            <a:endParaRPr b="0" i="0" sz="1400" u="none" cap="none" strike="noStrike">
              <a:solidFill>
                <a:srgbClr val="000000"/>
              </a:solidFill>
              <a:latin typeface="Arial"/>
              <a:ea typeface="Arial"/>
              <a:cs typeface="Arial"/>
              <a:sym typeface="Arial"/>
            </a:endParaRPr>
          </a:p>
        </p:txBody>
      </p:sp>
      <p:sp>
        <p:nvSpPr>
          <p:cNvPr id="492" name="Google Shape;492;p22"/>
          <p:cNvSpPr/>
          <p:nvPr/>
        </p:nvSpPr>
        <p:spPr>
          <a:xfrm>
            <a:off x="5289550" y="2369851"/>
            <a:ext cx="1967898" cy="296347"/>
          </a:xfrm>
          <a:prstGeom prst="rect">
            <a:avLst/>
          </a:prstGeom>
          <a:noFill/>
          <a:ln cap="flat" cmpd="sng" w="25400">
            <a:solidFill>
              <a:srgbClr val="00B0F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p22"/>
          <p:cNvSpPr/>
          <p:nvPr/>
        </p:nvSpPr>
        <p:spPr>
          <a:xfrm>
            <a:off x="7467575" y="4384720"/>
            <a:ext cx="1537681" cy="576786"/>
          </a:xfrm>
          <a:prstGeom prst="wedgeRectCallout">
            <a:avLst>
              <a:gd fmla="val -70902" name="adj1"/>
              <a:gd fmla="val -31071"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3. Emergency Stop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Button</a:t>
            </a:r>
            <a:endParaRPr b="0" i="0" sz="1400" u="none" cap="none" strike="noStrike">
              <a:solidFill>
                <a:srgbClr val="000000"/>
              </a:solidFill>
              <a:latin typeface="Arial"/>
              <a:ea typeface="Arial"/>
              <a:cs typeface="Arial"/>
              <a:sym typeface="Arial"/>
            </a:endParaRPr>
          </a:p>
        </p:txBody>
      </p:sp>
      <p:sp>
        <p:nvSpPr>
          <p:cNvPr id="494" name="Google Shape;494;p22"/>
          <p:cNvSpPr/>
          <p:nvPr/>
        </p:nvSpPr>
        <p:spPr>
          <a:xfrm>
            <a:off x="7467575" y="3306391"/>
            <a:ext cx="1537681" cy="576786"/>
          </a:xfrm>
          <a:prstGeom prst="wedgeRectCallout">
            <a:avLst>
              <a:gd fmla="val -77705" name="adj1"/>
              <a:gd fmla="val 2304"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2. Pump status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(Idle/Running)</a:t>
            </a:r>
            <a:endParaRPr b="0" i="0" sz="1400" u="none" cap="none" strike="noStrike">
              <a:solidFill>
                <a:srgbClr val="000000"/>
              </a:solidFill>
              <a:latin typeface="Arial"/>
              <a:ea typeface="Arial"/>
              <a:cs typeface="Arial"/>
              <a:sym typeface="Arial"/>
            </a:endParaRPr>
          </a:p>
        </p:txBody>
      </p:sp>
      <p:sp>
        <p:nvSpPr>
          <p:cNvPr id="495" name="Google Shape;495;p22"/>
          <p:cNvSpPr/>
          <p:nvPr/>
        </p:nvSpPr>
        <p:spPr>
          <a:xfrm>
            <a:off x="6851134" y="5195145"/>
            <a:ext cx="1537681" cy="576786"/>
          </a:xfrm>
          <a:prstGeom prst="wedgeRectCallout">
            <a:avLst>
              <a:gd fmla="val -103369" name="adj1"/>
              <a:gd fmla="val -126192"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4. Start/Stop system</a:t>
            </a:r>
            <a:endParaRPr b="0" i="0" sz="1400" u="none" cap="none" strike="noStrike">
              <a:solidFill>
                <a:srgbClr val="000000"/>
              </a:solidFill>
              <a:latin typeface="Arial"/>
              <a:ea typeface="Arial"/>
              <a:cs typeface="Arial"/>
              <a:sym typeface="Arial"/>
            </a:endParaRPr>
          </a:p>
        </p:txBody>
      </p:sp>
      <p:sp>
        <p:nvSpPr>
          <p:cNvPr id="496" name="Google Shape;496;p22"/>
          <p:cNvSpPr/>
          <p:nvPr/>
        </p:nvSpPr>
        <p:spPr>
          <a:xfrm>
            <a:off x="182879" y="1984300"/>
            <a:ext cx="1537681" cy="576786"/>
          </a:xfrm>
          <a:prstGeom prst="wedgeRectCallout">
            <a:avLst>
              <a:gd fmla="val 73151" name="adj1"/>
              <a:gd fmla="val 109105"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5. Realtime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State system</a:t>
            </a:r>
            <a:endParaRPr b="0" i="0" sz="1400" u="none" cap="none" strike="noStrike">
              <a:solidFill>
                <a:srgbClr val="000000"/>
              </a:solidFill>
              <a:latin typeface="Arial"/>
              <a:ea typeface="Arial"/>
              <a:cs typeface="Arial"/>
              <a:sym typeface="Arial"/>
            </a:endParaRPr>
          </a:p>
        </p:txBody>
      </p:sp>
      <p:sp>
        <p:nvSpPr>
          <p:cNvPr id="497" name="Google Shape;497;p22"/>
          <p:cNvSpPr/>
          <p:nvPr/>
        </p:nvSpPr>
        <p:spPr>
          <a:xfrm>
            <a:off x="138744" y="3828314"/>
            <a:ext cx="1537681" cy="897689"/>
          </a:xfrm>
          <a:prstGeom prst="wedgeRectCallout">
            <a:avLst>
              <a:gd fmla="val 65014" name="adj1"/>
              <a:gd fmla="val 27616" name="adj2"/>
            </a:avLst>
          </a:prstGeom>
          <a:gradFill>
            <a:gsLst>
              <a:gs pos="0">
                <a:srgbClr val="3E7FCD"/>
              </a:gs>
              <a:gs pos="100000">
                <a:srgbClr val="96C0FF"/>
              </a:gs>
            </a:gsLst>
            <a:lin ang="16200000" scaled="0"/>
          </a:gradFill>
          <a:ln cap="flat" cmpd="sng" w="9525">
            <a:solidFill>
              <a:srgbClr val="4A7DBA"/>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CA" sz="1400" u="none" cap="none" strike="noStrike">
                <a:solidFill>
                  <a:schemeClr val="dk1"/>
                </a:solidFill>
                <a:latin typeface="Calibri"/>
                <a:ea typeface="Calibri"/>
                <a:cs typeface="Calibri"/>
                <a:sym typeface="Calibri"/>
              </a:rPr>
              <a:t>6. Create dummy sensor value for a demonstration purpose</a:t>
            </a:r>
            <a:endParaRPr b="0" i="0" sz="1400" u="none" cap="none" strike="noStrike">
              <a:solidFill>
                <a:srgbClr val="000000"/>
              </a:solidFill>
              <a:latin typeface="Arial"/>
              <a:ea typeface="Arial"/>
              <a:cs typeface="Arial"/>
              <a:sym typeface="Arial"/>
            </a:endParaRPr>
          </a:p>
        </p:txBody>
      </p:sp>
      <p:sp>
        <p:nvSpPr>
          <p:cNvPr id="498" name="Google Shape;498;p22"/>
          <p:cNvSpPr/>
          <p:nvPr/>
        </p:nvSpPr>
        <p:spPr>
          <a:xfrm>
            <a:off x="1886552" y="3968534"/>
            <a:ext cx="2338938" cy="992972"/>
          </a:xfrm>
          <a:prstGeom prst="rect">
            <a:avLst/>
          </a:prstGeom>
          <a:noFill/>
          <a:ln cap="flat" cmpd="sng" w="25400">
            <a:solidFill>
              <a:srgbClr val="00B0F0"/>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9" name="Google Shape;49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500" name="Google Shape;500;p22"/>
          <p:cNvSpPr/>
          <p:nvPr/>
        </p:nvSpPr>
        <p:spPr>
          <a:xfrm>
            <a:off x="3908424" y="2063750"/>
            <a:ext cx="1327719" cy="306101"/>
          </a:xfrm>
          <a:prstGeom prst="rect">
            <a:avLst/>
          </a:prstGeom>
          <a:solidFill>
            <a:schemeClr val="dk2"/>
          </a:solidFill>
          <a:ln cap="flat" cmpd="sng" w="9525">
            <a:solidFill>
              <a:schemeClr val="dk2"/>
            </a:solidFill>
            <a:prstDash val="solid"/>
            <a:round/>
            <a:headEnd len="sm" w="sm" type="none"/>
            <a:tailEnd len="sm" w="sm" type="none"/>
          </a:ln>
          <a:effectLst>
            <a:outerShdw blurRad="40000" rotWithShape="0" dir="5400000" dist="23000">
              <a:srgbClr val="000000">
                <a:alpha val="3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CA" sz="1800" u="none" cap="none" strike="noStrike">
                <a:solidFill>
                  <a:schemeClr val="lt1"/>
                </a:solidFill>
                <a:latin typeface="Calibri"/>
                <a:ea typeface="Calibri"/>
                <a:cs typeface="Calibri"/>
                <a:sym typeface="Calibri"/>
              </a:rPr>
              <a:t>BAT system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4" name="Shape 504"/>
        <p:cNvGrpSpPr/>
        <p:nvPr/>
      </p:nvGrpSpPr>
      <p:grpSpPr>
        <a:xfrm>
          <a:off x="0" y="0"/>
          <a:ext cx="0" cy="0"/>
          <a:chOff x="0" y="0"/>
          <a:chExt cx="0" cy="0"/>
        </a:xfrm>
      </p:grpSpPr>
      <p:sp>
        <p:nvSpPr>
          <p:cNvPr id="505" name="Google Shape;50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4400"/>
              <a:buFont typeface="Calibri"/>
              <a:buNone/>
            </a:pPr>
            <a:r>
              <a:rPr lang="en-CA"/>
              <a:t>Voltage Sensor Test Cases</a:t>
            </a:r>
            <a:endParaRPr/>
          </a:p>
        </p:txBody>
      </p:sp>
      <p:graphicFrame>
        <p:nvGraphicFramePr>
          <p:cNvPr id="506" name="Google Shape;506;p17"/>
          <p:cNvGraphicFramePr/>
          <p:nvPr/>
        </p:nvGraphicFramePr>
        <p:xfrm>
          <a:off x="457200" y="1371600"/>
          <a:ext cx="3000000" cy="3000000"/>
        </p:xfrm>
        <a:graphic>
          <a:graphicData uri="http://schemas.openxmlformats.org/drawingml/2006/table">
            <a:tbl>
              <a:tblPr bandRow="1" firstRow="1">
                <a:noFill/>
                <a:tableStyleId>{FE7B1D9B-6E94-4D9F-8B27-BB0B04C3C866}</a:tableStyleId>
              </a:tblPr>
              <a:tblGrid>
                <a:gridCol w="685800"/>
                <a:gridCol w="1393375"/>
                <a:gridCol w="3156850"/>
                <a:gridCol w="653150"/>
                <a:gridCol w="881750"/>
                <a:gridCol w="925275"/>
                <a:gridCol w="533400"/>
              </a:tblGrid>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No</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Group of Test Case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Test Case Name and Description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Test Result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Test Date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PIC</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Remark</a:t>
                      </a:r>
                      <a:endParaRPr sz="1400" u="none" cap="none" strike="noStrike"/>
                    </a:p>
                  </a:txBody>
                  <a:tcPr marT="45725" marB="45725" marR="91450" marL="91450"/>
                </a:tc>
              </a:tr>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TC08</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Voltage Sensor</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1400"/>
                        <a:buFont typeface="Arial"/>
                        <a:buNone/>
                      </a:pPr>
                      <a:r>
                        <a:rPr lang="en-CA" sz="1400" u="none" cap="none" strike="noStrike"/>
                        <a:t>Valid Charging Range: Apply 2.2 V (within range). Ensure sensor remains in Charging state.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OK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07/09/2025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Thomas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TC10</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Voltage Sensor</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1400"/>
                        <a:buFont typeface="Arial"/>
                        <a:buNone/>
                      </a:pPr>
                      <a:r>
                        <a:rPr lang="en-CA" sz="1400" u="none" cap="none" strike="noStrike"/>
                        <a:t>Invalid Charging Range: Apply 2.0 V (below range). Error flag should set, state transitions to Standby.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OK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07/09/2025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Thomas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TC11</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Voltage Sensor</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1400"/>
                        <a:buFont typeface="Arial"/>
                        <a:buNone/>
                      </a:pPr>
                      <a:r>
                        <a:rPr lang="en-CA" sz="1400" u="none" cap="none" strike="noStrike"/>
                        <a:t>Invalid Charging Range: Apply 2.6 V (above range). Error flag should set, state transitions to Standby.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OK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07/09/2025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Thomas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TC12</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Voltage Sensor</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1400"/>
                        <a:buFont typeface="Arial"/>
                        <a:buNone/>
                      </a:pPr>
                      <a:r>
                        <a:rPr lang="en-CA" sz="1400" u="none" cap="none" strike="noStrike"/>
                        <a:t>Valid Discharging Range: Apply 1.1 V (within range). Ensure sensor remains in Discharging state.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OK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07/09/2025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Thomas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TC14</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Voltage Sensor</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1400"/>
                        <a:buFont typeface="Arial"/>
                        <a:buNone/>
                      </a:pPr>
                      <a:r>
                        <a:rPr lang="en-CA" sz="1400" u="none" cap="none" strike="noStrike"/>
                        <a:t>Invalid Discharging Range: Apply 0.8 V (below range). Error flag should set, state transitions to Standby.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OK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07/09/2025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Thomas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587825">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TC15</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CA" sz="1400" u="none" cap="none" strike="noStrike"/>
                        <a:t>Voltage Sensor</a:t>
                      </a:r>
                      <a:endParaRPr sz="1400" u="none" cap="none" strike="noStrike"/>
                    </a:p>
                  </a:txBody>
                  <a:tcPr marT="45725" marB="45725" marR="91450" marL="91450"/>
                </a:tc>
                <a:tc>
                  <a:txBody>
                    <a:bodyPr/>
                    <a:lstStyle/>
                    <a:p>
                      <a:pPr indent="0" lvl="0" marL="0" marR="0" rtl="0" algn="just">
                        <a:lnSpc>
                          <a:spcPct val="100000"/>
                        </a:lnSpc>
                        <a:spcBef>
                          <a:spcPts val="0"/>
                        </a:spcBef>
                        <a:spcAft>
                          <a:spcPts val="0"/>
                        </a:spcAft>
                        <a:buClr>
                          <a:srgbClr val="000000"/>
                        </a:buClr>
                        <a:buSzPts val="1400"/>
                        <a:buFont typeface="Arial"/>
                        <a:buNone/>
                      </a:pPr>
                      <a:r>
                        <a:rPr lang="en-CA" sz="1400" u="none" cap="none" strike="noStrike"/>
                        <a:t>Invalid Discharging Range: Apply 1.4 V (above range). Error flag should set, state transitions to Standby.</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OK</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07/09/2025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CA" sz="1400" u="none" cap="none" strike="noStrike"/>
                        <a:t>Thomas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sp>
        <p:nvSpPr>
          <p:cNvPr id="507" name="Google Shape;507;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a593f84260_1_8"/>
          <p:cNvSpPr txBox="1"/>
          <p:nvPr>
            <p:ph type="title"/>
          </p:nvPr>
        </p:nvSpPr>
        <p:spPr>
          <a:xfrm>
            <a:off x="524784" y="248038"/>
            <a:ext cx="81621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CA"/>
              <a:t>The Story Begins…</a:t>
            </a:r>
            <a:endParaRPr sz="3500">
              <a:latin typeface="Calibri"/>
              <a:ea typeface="Calibri"/>
              <a:cs typeface="Calibri"/>
              <a:sym typeface="Calibri"/>
            </a:endParaRPr>
          </a:p>
        </p:txBody>
      </p:sp>
      <p:sp>
        <p:nvSpPr>
          <p:cNvPr id="129" name="Google Shape;129;g3a593f84260_1_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30" name="Google Shape;130;g3a593f84260_1_8"/>
          <p:cNvSpPr txBox="1"/>
          <p:nvPr/>
        </p:nvSpPr>
        <p:spPr>
          <a:xfrm>
            <a:off x="310275" y="2320800"/>
            <a:ext cx="3850200" cy="292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Hard‑working elves bake tasty cookies.</a:t>
            </a:r>
            <a:endParaRPr sz="2000">
              <a:solidFill>
                <a:schemeClr val="dk1"/>
              </a:solidFill>
              <a:latin typeface="Calibri"/>
              <a:ea typeface="Calibri"/>
              <a:cs typeface="Calibri"/>
              <a:sym typeface="Calibri"/>
            </a:endParaRPr>
          </a:p>
          <a:p>
            <a:pPr indent="0" lvl="0" marL="0" rtl="0" algn="l">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But too many have burned their fancy clothes!</a:t>
            </a:r>
            <a:endParaRPr sz="2000">
              <a:solidFill>
                <a:schemeClr val="dk1"/>
              </a:solidFill>
              <a:latin typeface="Calibri"/>
              <a:ea typeface="Calibri"/>
              <a:cs typeface="Calibri"/>
              <a:sym typeface="Calibri"/>
            </a:endParaRPr>
          </a:p>
          <a:p>
            <a:pPr indent="0" lvl="0" marL="0" rtl="0" algn="l">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Santa is being sued for forest fires.</a:t>
            </a:r>
            <a:endParaRPr sz="2000">
              <a:solidFill>
                <a:schemeClr val="dk1"/>
              </a:solidFill>
              <a:latin typeface="Calibri"/>
              <a:ea typeface="Calibri"/>
              <a:cs typeface="Calibri"/>
              <a:sym typeface="Calibri"/>
            </a:endParaRPr>
          </a:p>
          <a:p>
            <a:pPr indent="0" lvl="0" marL="0" rtl="0" algn="l">
              <a:lnSpc>
                <a:spcPct val="115000"/>
              </a:lnSpc>
              <a:spcBef>
                <a:spcPts val="800"/>
              </a:spcBef>
              <a:spcAft>
                <a:spcPts val="0"/>
              </a:spcAft>
              <a:buNone/>
            </a:pPr>
            <a:r>
              <a:rPr lang="en-CA" sz="2000">
                <a:solidFill>
                  <a:schemeClr val="dk1"/>
                </a:solidFill>
              </a:rPr>
              <a:t>•</a:t>
            </a:r>
            <a:r>
              <a:rPr lang="en-CA" sz="2000">
                <a:solidFill>
                  <a:schemeClr val="dk1"/>
                </a:solidFill>
                <a:latin typeface="Calibri"/>
                <a:ea typeface="Calibri"/>
                <a:cs typeface="Calibri"/>
                <a:sym typeface="Calibri"/>
              </a:rPr>
              <a:t>You must design a </a:t>
            </a:r>
            <a:r>
              <a:rPr b="1" lang="en-CA" sz="2000" u="sng">
                <a:solidFill>
                  <a:srgbClr val="FF0000"/>
                </a:solidFill>
                <a:latin typeface="Calibri"/>
                <a:ea typeface="Calibri"/>
                <a:cs typeface="Calibri"/>
                <a:sym typeface="Calibri"/>
              </a:rPr>
              <a:t>SAFE oven controller</a:t>
            </a:r>
            <a:r>
              <a:rPr lang="en-CA" sz="2000">
                <a:solidFill>
                  <a:schemeClr val="dk1"/>
                </a:solidFill>
                <a:latin typeface="Calibri"/>
                <a:ea typeface="Calibri"/>
                <a:cs typeface="Calibri"/>
                <a:sym typeface="Calibri"/>
              </a:rPr>
              <a:t>.</a:t>
            </a:r>
            <a:endParaRPr sz="2000">
              <a:solidFill>
                <a:schemeClr val="dk1"/>
              </a:solidFill>
              <a:latin typeface="Calibri"/>
              <a:ea typeface="Calibri"/>
              <a:cs typeface="Calibri"/>
              <a:sym typeface="Calibri"/>
            </a:endParaRPr>
          </a:p>
        </p:txBody>
      </p:sp>
      <p:pic>
        <p:nvPicPr>
          <p:cNvPr id="131" name="Google Shape;131;g3a593f84260_1_8"/>
          <p:cNvPicPr preferRelativeResize="0"/>
          <p:nvPr/>
        </p:nvPicPr>
        <p:blipFill>
          <a:blip r:embed="rId3">
            <a:alphaModFix/>
          </a:blip>
          <a:stretch>
            <a:fillRect/>
          </a:stretch>
        </p:blipFill>
        <p:spPr>
          <a:xfrm>
            <a:off x="4333125" y="1704950"/>
            <a:ext cx="4353600" cy="43536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a593f84260_1_25"/>
          <p:cNvSpPr txBox="1"/>
          <p:nvPr>
            <p:ph type="title"/>
          </p:nvPr>
        </p:nvSpPr>
        <p:spPr>
          <a:xfrm>
            <a:off x="524784" y="248038"/>
            <a:ext cx="81621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CA"/>
              <a:t>Ultimate Goals</a:t>
            </a:r>
            <a:endParaRPr sz="3500">
              <a:latin typeface="Calibri"/>
              <a:ea typeface="Calibri"/>
              <a:cs typeface="Calibri"/>
              <a:sym typeface="Calibri"/>
            </a:endParaRPr>
          </a:p>
        </p:txBody>
      </p:sp>
      <p:sp>
        <p:nvSpPr>
          <p:cNvPr id="137" name="Google Shape;137;g3a593f84260_1_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38" name="Google Shape;138;g3a593f84260_1_25"/>
          <p:cNvSpPr/>
          <p:nvPr/>
        </p:nvSpPr>
        <p:spPr>
          <a:xfrm>
            <a:off x="685750" y="1438600"/>
            <a:ext cx="3568500" cy="1896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CA" sz="2000">
                <a:solidFill>
                  <a:schemeClr val="dk1"/>
                </a:solidFill>
                <a:latin typeface="Calibri"/>
                <a:ea typeface="Calibri"/>
                <a:cs typeface="Calibri"/>
                <a:sym typeface="Calibri"/>
              </a:rPr>
              <a:t>Basics</a:t>
            </a:r>
            <a:endParaRPr b="1" sz="20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Maintain oven at 180°C.</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Simple logic:</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Too cold → Turn ON</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Too hot → Turn OFF</a:t>
            </a:r>
            <a:endParaRPr sz="1600">
              <a:solidFill>
                <a:schemeClr val="dk1"/>
              </a:solidFill>
            </a:endParaRPr>
          </a:p>
          <a:p>
            <a:pPr indent="0" lvl="0" marL="0" rtl="0" algn="ctr">
              <a:spcBef>
                <a:spcPts val="0"/>
              </a:spcBef>
              <a:spcAft>
                <a:spcPts val="0"/>
              </a:spcAft>
              <a:buNone/>
            </a:pPr>
            <a:r>
              <a:t/>
            </a:r>
            <a:endParaRPr>
              <a:latin typeface="Calibri"/>
              <a:ea typeface="Calibri"/>
              <a:cs typeface="Calibri"/>
              <a:sym typeface="Calibri"/>
            </a:endParaRPr>
          </a:p>
        </p:txBody>
      </p:sp>
      <p:sp>
        <p:nvSpPr>
          <p:cNvPr id="139" name="Google Shape;139;g3a593f84260_1_25"/>
          <p:cNvSpPr/>
          <p:nvPr/>
        </p:nvSpPr>
        <p:spPr>
          <a:xfrm>
            <a:off x="4795725" y="1438600"/>
            <a:ext cx="3568500" cy="189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CA" sz="2000">
                <a:solidFill>
                  <a:schemeClr val="dk1"/>
                </a:solidFill>
                <a:latin typeface="Calibri"/>
                <a:ea typeface="Calibri"/>
                <a:cs typeface="Calibri"/>
                <a:sym typeface="Calibri"/>
              </a:rPr>
              <a:t>Critical Safety Requirement</a:t>
            </a:r>
            <a:endParaRPr b="1" sz="20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If the oven door opens → IMMEDIATELY shut off.</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Close the door → Resume operation.</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None/>
            </a:pPr>
            <a:r>
              <a:rPr lang="en-CA" sz="1600">
                <a:solidFill>
                  <a:schemeClr val="dk1"/>
                </a:solidFill>
              </a:rPr>
              <a:t>•</a:t>
            </a:r>
            <a:r>
              <a:rPr lang="en-CA" sz="1600">
                <a:solidFill>
                  <a:schemeClr val="dk1"/>
                </a:solidFill>
                <a:latin typeface="Calibri"/>
                <a:ea typeface="Calibri"/>
                <a:cs typeface="Calibri"/>
                <a:sym typeface="Calibri"/>
              </a:rPr>
              <a:t>Elf union demands ZERO flaming outfits.</a:t>
            </a:r>
            <a:endParaRPr b="1" sz="2000">
              <a:solidFill>
                <a:schemeClr val="dk1"/>
              </a:solidFill>
              <a:latin typeface="Calibri"/>
              <a:ea typeface="Calibri"/>
              <a:cs typeface="Calibri"/>
              <a:sym typeface="Calibri"/>
            </a:endParaRPr>
          </a:p>
        </p:txBody>
      </p:sp>
      <p:sp>
        <p:nvSpPr>
          <p:cNvPr id="140" name="Google Shape;140;g3a593f84260_1_25"/>
          <p:cNvSpPr/>
          <p:nvPr/>
        </p:nvSpPr>
        <p:spPr>
          <a:xfrm>
            <a:off x="685750" y="3531400"/>
            <a:ext cx="3568500" cy="30453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CA" sz="2000">
                <a:solidFill>
                  <a:schemeClr val="dk1"/>
                </a:solidFill>
                <a:latin typeface="Calibri"/>
                <a:ea typeface="Calibri"/>
                <a:cs typeface="Calibri"/>
                <a:sym typeface="Calibri"/>
              </a:rPr>
              <a:t>System I/O</a:t>
            </a:r>
            <a:endParaRPr b="1" sz="20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u="sng">
                <a:solidFill>
                  <a:schemeClr val="dk1"/>
                </a:solidFill>
              </a:rPr>
              <a:t>•</a:t>
            </a:r>
            <a:r>
              <a:rPr lang="en-CA" sz="1600" u="sng">
                <a:solidFill>
                  <a:schemeClr val="dk1"/>
                </a:solidFill>
                <a:latin typeface="Calibri"/>
                <a:ea typeface="Calibri"/>
                <a:cs typeface="Calibri"/>
                <a:sym typeface="Calibri"/>
              </a:rPr>
              <a:t>Inputs:</a:t>
            </a:r>
            <a:endParaRPr sz="1600" u="sng">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Temperature sensor (-10°C to 300°C)</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Door sensor (0V closed, 5V open)</a:t>
            </a:r>
            <a:endParaRPr sz="1600">
              <a:solidFill>
                <a:schemeClr val="dk1"/>
              </a:solidFill>
            </a:endParaRPr>
          </a:p>
          <a:p>
            <a:pPr indent="0" lvl="0" marL="0" rtl="0" algn="l">
              <a:lnSpc>
                <a:spcPct val="115000"/>
              </a:lnSpc>
              <a:spcBef>
                <a:spcPts val="800"/>
              </a:spcBef>
              <a:spcAft>
                <a:spcPts val="0"/>
              </a:spcAft>
              <a:buClr>
                <a:schemeClr val="dk1"/>
              </a:buClr>
              <a:buSzPts val="1100"/>
              <a:buFont typeface="Arial"/>
              <a:buNone/>
            </a:pPr>
            <a:r>
              <a:rPr lang="en-CA" sz="1600" u="sng">
                <a:solidFill>
                  <a:schemeClr val="dk1"/>
                </a:solidFill>
              </a:rPr>
              <a:t>•</a:t>
            </a:r>
            <a:r>
              <a:rPr lang="en-CA" sz="1600" u="sng">
                <a:solidFill>
                  <a:schemeClr val="dk1"/>
                </a:solidFill>
                <a:latin typeface="Calibri"/>
                <a:ea typeface="Calibri"/>
                <a:cs typeface="Calibri"/>
                <a:sym typeface="Calibri"/>
              </a:rPr>
              <a:t>Outputs:</a:t>
            </a:r>
            <a:endParaRPr sz="1600" u="sng">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Gas valve control</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Gas igniter control (auto OFF after 5 sec)</a:t>
            </a:r>
            <a:endParaRPr sz="1600">
              <a:solidFill>
                <a:schemeClr val="dk1"/>
              </a:solidFill>
              <a:latin typeface="Calibri"/>
              <a:ea typeface="Calibri"/>
              <a:cs typeface="Calibri"/>
              <a:sym typeface="Calibri"/>
            </a:endParaRPr>
          </a:p>
          <a:p>
            <a:pPr indent="0" lvl="0" marL="0" rtl="0" algn="ctr">
              <a:spcBef>
                <a:spcPts val="0"/>
              </a:spcBef>
              <a:spcAft>
                <a:spcPts val="0"/>
              </a:spcAft>
              <a:buNone/>
            </a:pPr>
            <a:r>
              <a:t/>
            </a:r>
            <a:endParaRPr b="1" sz="2000">
              <a:solidFill>
                <a:schemeClr val="dk1"/>
              </a:solidFill>
              <a:latin typeface="Calibri"/>
              <a:ea typeface="Calibri"/>
              <a:cs typeface="Calibri"/>
              <a:sym typeface="Calibri"/>
            </a:endParaRPr>
          </a:p>
        </p:txBody>
      </p:sp>
      <p:sp>
        <p:nvSpPr>
          <p:cNvPr id="141" name="Google Shape;141;g3a593f84260_1_25"/>
          <p:cNvSpPr/>
          <p:nvPr/>
        </p:nvSpPr>
        <p:spPr>
          <a:xfrm>
            <a:off x="4795725" y="3531400"/>
            <a:ext cx="3568500" cy="2238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800"/>
              </a:spcBef>
              <a:spcAft>
                <a:spcPts val="0"/>
              </a:spcAft>
              <a:buClr>
                <a:schemeClr val="dk1"/>
              </a:buClr>
              <a:buSzPts val="1100"/>
              <a:buFont typeface="Arial"/>
              <a:buNone/>
            </a:pPr>
            <a:r>
              <a:rPr b="1" lang="en-CA" sz="1900">
                <a:solidFill>
                  <a:schemeClr val="dk1"/>
                </a:solidFill>
                <a:latin typeface="Calibri"/>
                <a:ea typeface="Calibri"/>
                <a:cs typeface="Calibri"/>
                <a:sym typeface="Calibri"/>
              </a:rPr>
              <a:t>Temperature Measurement Logic</a:t>
            </a:r>
            <a:endParaRPr b="1" sz="19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Sensor provides vref (4.5–5.5V)&amp; signal.</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Signal % of vref:</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- 10% → -10°C</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en-CA" sz="1600">
                <a:solidFill>
                  <a:schemeClr val="dk1"/>
                </a:solidFill>
              </a:rPr>
              <a:t>•</a:t>
            </a:r>
            <a:r>
              <a:rPr lang="en-CA" sz="1600">
                <a:solidFill>
                  <a:schemeClr val="dk1"/>
                </a:solidFill>
                <a:latin typeface="Calibri"/>
                <a:ea typeface="Calibri"/>
                <a:cs typeface="Calibri"/>
                <a:sym typeface="Calibri"/>
              </a:rPr>
              <a:t>- 90% → 300°C</a:t>
            </a:r>
            <a:endParaRPr sz="1600">
              <a:solidFill>
                <a:schemeClr val="dk1"/>
              </a:solidFill>
              <a:latin typeface="Calibri"/>
              <a:ea typeface="Calibri"/>
              <a:cs typeface="Calibri"/>
              <a:sym typeface="Calibri"/>
            </a:endParaRPr>
          </a:p>
          <a:p>
            <a:pPr indent="0" lvl="0" marL="0" rtl="0" algn="l">
              <a:lnSpc>
                <a:spcPct val="115000"/>
              </a:lnSpc>
              <a:spcBef>
                <a:spcPts val="800"/>
              </a:spcBef>
              <a:spcAft>
                <a:spcPts val="0"/>
              </a:spcAft>
              <a:buNone/>
            </a:pPr>
            <a:r>
              <a:rPr lang="en-CA" sz="1600">
                <a:solidFill>
                  <a:schemeClr val="dk1"/>
                </a:solidFill>
              </a:rPr>
              <a:t>•</a:t>
            </a:r>
            <a:r>
              <a:rPr lang="en-CA" sz="1600">
                <a:solidFill>
                  <a:schemeClr val="dk1"/>
                </a:solidFill>
                <a:latin typeface="Calibri"/>
                <a:ea typeface="Calibri"/>
                <a:cs typeface="Calibri"/>
                <a:sym typeface="Calibri"/>
              </a:rPr>
              <a:t>Linear in between.</a:t>
            </a:r>
            <a:endParaRPr b="1" sz="2000">
              <a:solidFill>
                <a:schemeClr val="dk1"/>
              </a:solidFill>
              <a:latin typeface="Calibri"/>
              <a:ea typeface="Calibri"/>
              <a:cs typeface="Calibri"/>
              <a:sym typeface="Calibri"/>
            </a:endParaRPr>
          </a:p>
        </p:txBody>
      </p:sp>
      <p:sp>
        <p:nvSpPr>
          <p:cNvPr id="142" name="Google Shape;142;g3a593f84260_1_25"/>
          <p:cNvSpPr/>
          <p:nvPr/>
        </p:nvSpPr>
        <p:spPr>
          <a:xfrm>
            <a:off x="4795725" y="5769400"/>
            <a:ext cx="3568500" cy="8073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CA" sz="1250">
                <a:solidFill>
                  <a:srgbClr val="38761D"/>
                </a:solidFill>
                <a:latin typeface="Courier New"/>
                <a:ea typeface="Courier New"/>
                <a:cs typeface="Courier New"/>
                <a:sym typeface="Courier New"/>
              </a:rPr>
              <a:t>// Calculate temperature</a:t>
            </a:r>
            <a:endParaRPr sz="1250">
              <a:solidFill>
                <a:srgbClr val="38761D"/>
              </a:solidFill>
              <a:latin typeface="Courier New"/>
              <a:ea typeface="Courier New"/>
              <a:cs typeface="Courier New"/>
              <a:sym typeface="Courier New"/>
            </a:endParaRPr>
          </a:p>
          <a:p>
            <a:pPr indent="0" lvl="0" marL="0" rtl="0" algn="l">
              <a:lnSpc>
                <a:spcPct val="135714"/>
              </a:lnSpc>
              <a:spcBef>
                <a:spcPts val="0"/>
              </a:spcBef>
              <a:spcAft>
                <a:spcPts val="0"/>
              </a:spcAft>
              <a:buNone/>
            </a:pPr>
            <a:r>
              <a:rPr b="1" lang="en-CA" sz="1250">
                <a:solidFill>
                  <a:schemeClr val="dk1"/>
                </a:solidFill>
                <a:latin typeface="Courier New"/>
                <a:ea typeface="Courier New"/>
                <a:cs typeface="Courier New"/>
                <a:sym typeface="Courier New"/>
              </a:rPr>
              <a:t>t = 387.5 *</a:t>
            </a:r>
            <a:r>
              <a:rPr b="1" lang="en-CA" sz="1250">
                <a:solidFill>
                  <a:schemeClr val="dk1"/>
                </a:solidFill>
                <a:latin typeface="Courier New"/>
                <a:ea typeface="Courier New"/>
                <a:cs typeface="Courier New"/>
                <a:sym typeface="Courier New"/>
              </a:rPr>
              <a:t> </a:t>
            </a:r>
            <a:r>
              <a:rPr b="1" lang="en-CA" sz="1250">
                <a:solidFill>
                  <a:schemeClr val="dk1"/>
                </a:solidFill>
                <a:latin typeface="Courier New"/>
                <a:ea typeface="Courier New"/>
                <a:cs typeface="Courier New"/>
                <a:sym typeface="Courier New"/>
              </a:rPr>
              <a:t>(signal/vref)- 48.75;</a:t>
            </a:r>
            <a:endParaRPr b="1" sz="22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3a593f84260_1_52"/>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n-CA"/>
              <a:t>Mission</a:t>
            </a:r>
            <a:endParaRPr/>
          </a:p>
        </p:txBody>
      </p:sp>
      <p:sp>
        <p:nvSpPr>
          <p:cNvPr id="149" name="Google Shape;149;g3a593f84260_1_52"/>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CA"/>
              <a:t>‹#›</a:t>
            </a:fld>
            <a:endParaRPr/>
          </a:p>
        </p:txBody>
      </p:sp>
      <p:sp>
        <p:nvSpPr>
          <p:cNvPr id="150" name="Google Shape;150;g3a593f84260_1_52"/>
          <p:cNvSpPr txBox="1"/>
          <p:nvPr/>
        </p:nvSpPr>
        <p:spPr>
          <a:xfrm>
            <a:off x="457200" y="2076800"/>
            <a:ext cx="4565100" cy="2376600"/>
          </a:xfrm>
          <a:prstGeom prst="rect">
            <a:avLst/>
          </a:prstGeom>
          <a:noFill/>
          <a:ln>
            <a:noFill/>
          </a:ln>
        </p:spPr>
        <p:txBody>
          <a:bodyPr anchorCtr="0" anchor="t" bIns="91425" lIns="91425" spcFirstLastPara="1" rIns="91425" wrap="square" tIns="91425">
            <a:spAutoFit/>
          </a:bodyPr>
          <a:lstStyle/>
          <a:p>
            <a:pPr indent="-431800" lvl="0" marL="457200" rtl="0" algn="just">
              <a:lnSpc>
                <a:spcPct val="115000"/>
              </a:lnSpc>
              <a:spcBef>
                <a:spcPts val="800"/>
              </a:spcBef>
              <a:spcAft>
                <a:spcPts val="0"/>
              </a:spcAft>
              <a:buClr>
                <a:schemeClr val="dk1"/>
              </a:buClr>
              <a:buSzPts val="3200"/>
              <a:buFont typeface="Calibri"/>
              <a:buChar char="●"/>
            </a:pPr>
            <a:r>
              <a:rPr lang="en-CA" sz="3200">
                <a:solidFill>
                  <a:schemeClr val="dk1"/>
                </a:solidFill>
                <a:latin typeface="Calibri"/>
                <a:ea typeface="Calibri"/>
                <a:cs typeface="Calibri"/>
                <a:sym typeface="Calibri"/>
              </a:rPr>
              <a:t>Maintain 180°C</a:t>
            </a:r>
            <a:endParaRPr sz="3200">
              <a:solidFill>
                <a:schemeClr val="dk1"/>
              </a:solidFill>
              <a:latin typeface="Calibri"/>
              <a:ea typeface="Calibri"/>
              <a:cs typeface="Calibri"/>
              <a:sym typeface="Calibri"/>
            </a:endParaRPr>
          </a:p>
          <a:p>
            <a:pPr indent="-431800" lvl="0" marL="457200" rtl="0" algn="just">
              <a:lnSpc>
                <a:spcPct val="115000"/>
              </a:lnSpc>
              <a:spcBef>
                <a:spcPts val="0"/>
              </a:spcBef>
              <a:spcAft>
                <a:spcPts val="0"/>
              </a:spcAft>
              <a:buClr>
                <a:schemeClr val="dk1"/>
              </a:buClr>
              <a:buSzPts val="3200"/>
              <a:buFont typeface="Calibri"/>
              <a:buChar char="●"/>
            </a:pPr>
            <a:r>
              <a:rPr lang="en-CA" sz="3200">
                <a:solidFill>
                  <a:schemeClr val="dk1"/>
                </a:solidFill>
                <a:latin typeface="Calibri"/>
                <a:ea typeface="Calibri"/>
                <a:cs typeface="Calibri"/>
                <a:sym typeface="Calibri"/>
              </a:rPr>
              <a:t>Door‑open auto shutoff</a:t>
            </a:r>
            <a:endParaRPr sz="3200">
              <a:solidFill>
                <a:schemeClr val="dk1"/>
              </a:solidFill>
              <a:latin typeface="Calibri"/>
              <a:ea typeface="Calibri"/>
              <a:cs typeface="Calibri"/>
              <a:sym typeface="Calibri"/>
            </a:endParaRPr>
          </a:p>
          <a:p>
            <a:pPr indent="-431800" lvl="0" marL="457200" rtl="0" algn="just">
              <a:lnSpc>
                <a:spcPct val="115000"/>
              </a:lnSpc>
              <a:spcBef>
                <a:spcPts val="0"/>
              </a:spcBef>
              <a:spcAft>
                <a:spcPts val="0"/>
              </a:spcAft>
              <a:buClr>
                <a:schemeClr val="dk1"/>
              </a:buClr>
              <a:buSzPts val="3200"/>
              <a:buFont typeface="Calibri"/>
              <a:buChar char="●"/>
            </a:pPr>
            <a:r>
              <a:rPr lang="en-CA" sz="3200">
                <a:solidFill>
                  <a:schemeClr val="dk1"/>
                </a:solidFill>
                <a:latin typeface="Calibri"/>
                <a:ea typeface="Calibri"/>
                <a:cs typeface="Calibri"/>
                <a:sym typeface="Calibri"/>
              </a:rPr>
              <a:t>Control gas </a:t>
            </a:r>
            <a:r>
              <a:rPr lang="en-CA" sz="3200">
                <a:solidFill>
                  <a:schemeClr val="dk1"/>
                </a:solidFill>
                <a:latin typeface="Calibri"/>
                <a:ea typeface="Calibri"/>
                <a:cs typeface="Calibri"/>
                <a:sym typeface="Calibri"/>
              </a:rPr>
              <a:t>valve and igniter</a:t>
            </a:r>
            <a:r>
              <a:rPr lang="en-CA" sz="3200">
                <a:solidFill>
                  <a:schemeClr val="dk1"/>
                </a:solidFill>
                <a:latin typeface="Calibri"/>
                <a:ea typeface="Calibri"/>
                <a:cs typeface="Calibri"/>
                <a:sym typeface="Calibri"/>
              </a:rPr>
              <a:t> safely</a:t>
            </a:r>
            <a:endParaRPr sz="3200">
              <a:solidFill>
                <a:schemeClr val="dk1"/>
              </a:solidFill>
              <a:latin typeface="Calibri"/>
              <a:ea typeface="Calibri"/>
              <a:cs typeface="Calibri"/>
              <a:sym typeface="Calibri"/>
            </a:endParaRPr>
          </a:p>
        </p:txBody>
      </p:sp>
      <p:pic>
        <p:nvPicPr>
          <p:cNvPr id="151" name="Google Shape;151;g3a593f84260_1_52" title="oven-removebg-preview.png"/>
          <p:cNvPicPr preferRelativeResize="0"/>
          <p:nvPr/>
        </p:nvPicPr>
        <p:blipFill>
          <a:blip r:embed="rId3">
            <a:alphaModFix/>
          </a:blip>
          <a:stretch>
            <a:fillRect/>
          </a:stretch>
        </p:blipFill>
        <p:spPr>
          <a:xfrm>
            <a:off x="4850375" y="1873275"/>
            <a:ext cx="3733075" cy="2783660"/>
          </a:xfrm>
          <a:prstGeom prst="rect">
            <a:avLst/>
          </a:prstGeom>
          <a:noFill/>
          <a:ln>
            <a:noFill/>
          </a:ln>
        </p:spPr>
      </p:pic>
      <p:sp>
        <p:nvSpPr>
          <p:cNvPr id="152" name="Google Shape;152;g3a593f84260_1_52"/>
          <p:cNvSpPr txBox="1"/>
          <p:nvPr/>
        </p:nvSpPr>
        <p:spPr>
          <a:xfrm>
            <a:off x="457200" y="5112550"/>
            <a:ext cx="8229600" cy="1111200"/>
          </a:xfrm>
          <a:prstGeom prst="rect">
            <a:avLst/>
          </a:prstGeom>
          <a:solidFill>
            <a:srgbClr val="D9EAD3"/>
          </a:solidFill>
          <a:ln>
            <a:noFill/>
          </a:ln>
        </p:spPr>
        <p:txBody>
          <a:bodyPr anchorCtr="0" anchor="t" bIns="91425" lIns="91425" spcFirstLastPara="1" rIns="91425" wrap="square" tIns="91425">
            <a:spAutoFit/>
          </a:bodyPr>
          <a:lstStyle/>
          <a:p>
            <a:pPr indent="0" lvl="0" marL="0" rtl="0" algn="just">
              <a:lnSpc>
                <a:spcPct val="115000"/>
              </a:lnSpc>
              <a:spcBef>
                <a:spcPts val="800"/>
              </a:spcBef>
              <a:spcAft>
                <a:spcPts val="0"/>
              </a:spcAft>
              <a:buNone/>
            </a:pPr>
            <a:r>
              <a:rPr lang="en-CA" sz="2800">
                <a:solidFill>
                  <a:schemeClr val="dk1"/>
                </a:solidFill>
                <a:latin typeface="Calibri"/>
                <a:ea typeface="Calibri"/>
                <a:cs typeface="Calibri"/>
                <a:sym typeface="Calibri"/>
              </a:rPr>
              <a:t>Protect elves → protect forests → protect Santa from lawsuits! </a:t>
            </a:r>
            <a:r>
              <a:rPr lang="en-CA" sz="2800">
                <a:solidFill>
                  <a:schemeClr val="dk1"/>
                </a:solidFill>
                <a:latin typeface="Calibri"/>
                <a:ea typeface="Calibri"/>
                <a:cs typeface="Calibri"/>
                <a:sym typeface="Calibri"/>
              </a:rPr>
              <a:t>He’s going to</a:t>
            </a:r>
            <a:r>
              <a:rPr lang="en-CA" sz="2800">
                <a:solidFill>
                  <a:schemeClr val="dk1"/>
                </a:solidFill>
                <a:latin typeface="Calibri"/>
                <a:ea typeface="Calibri"/>
                <a:cs typeface="Calibri"/>
                <a:sym typeface="Calibri"/>
              </a:rPr>
              <a:t> deliver our </a:t>
            </a:r>
            <a:r>
              <a:rPr lang="en-CA" sz="2800">
                <a:solidFill>
                  <a:schemeClr val="dk1"/>
                </a:solidFill>
                <a:latin typeface="Calibri"/>
                <a:ea typeface="Calibri"/>
                <a:cs typeface="Calibri"/>
                <a:sym typeface="Calibri"/>
              </a:rPr>
              <a:t>Xmas</a:t>
            </a:r>
            <a:r>
              <a:rPr lang="en-CA" sz="2800">
                <a:solidFill>
                  <a:schemeClr val="dk1"/>
                </a:solidFill>
                <a:latin typeface="Calibri"/>
                <a:ea typeface="Calibri"/>
                <a:cs typeface="Calibri"/>
                <a:sym typeface="Calibri"/>
              </a:rPr>
              <a:t> gift on time.</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
          <p:cNvSpPr txBox="1"/>
          <p:nvPr>
            <p:ph type="title"/>
          </p:nvPr>
        </p:nvSpPr>
        <p:spPr>
          <a:xfrm>
            <a:off x="524784" y="248038"/>
            <a:ext cx="8162016"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CA" sz="3600"/>
              <a:t>Critical requirements</a:t>
            </a:r>
            <a:endParaRPr sz="3500">
              <a:latin typeface="Calibri"/>
              <a:ea typeface="Calibri"/>
              <a:cs typeface="Calibri"/>
              <a:sym typeface="Calibri"/>
            </a:endParaRPr>
          </a:p>
        </p:txBody>
      </p:sp>
      <p:sp>
        <p:nvSpPr>
          <p:cNvPr id="158" name="Google Shape;158;p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pic>
        <p:nvPicPr>
          <p:cNvPr id="159" name="Google Shape;159;p4"/>
          <p:cNvPicPr preferRelativeResize="0"/>
          <p:nvPr/>
        </p:nvPicPr>
        <p:blipFill>
          <a:blip r:embed="rId3">
            <a:alphaModFix/>
          </a:blip>
          <a:stretch>
            <a:fillRect/>
          </a:stretch>
        </p:blipFill>
        <p:spPr>
          <a:xfrm>
            <a:off x="152400" y="1559638"/>
            <a:ext cx="8839199" cy="4212662"/>
          </a:xfrm>
          <a:prstGeom prst="rect">
            <a:avLst/>
          </a:prstGeom>
          <a:noFill/>
          <a:ln>
            <a:noFill/>
          </a:ln>
        </p:spPr>
      </p:pic>
      <p:sp>
        <p:nvSpPr>
          <p:cNvPr id="160" name="Google Shape;160;p4"/>
          <p:cNvSpPr txBox="1"/>
          <p:nvPr/>
        </p:nvSpPr>
        <p:spPr>
          <a:xfrm>
            <a:off x="5054723" y="6194625"/>
            <a:ext cx="32625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CA" sz="1800" u="sng">
                <a:solidFill>
                  <a:schemeClr val="hlink"/>
                </a:solidFill>
                <a:latin typeface="Calibri"/>
                <a:ea typeface="Calibri"/>
                <a:cs typeface="Calibri"/>
                <a:sym typeface="Calibri"/>
                <a:hlinkClick r:id="rId4"/>
              </a:rPr>
              <a:t>LlNK FULL SYSTEM ANALYSIS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6" name="Google Shape;166;p5"/>
          <p:cNvSpPr/>
          <p:nvPr/>
        </p:nvSpPr>
        <p:spPr>
          <a:xfrm>
            <a:off x="0" y="-427"/>
            <a:ext cx="9144000" cy="6858000"/>
          </a:xfrm>
          <a:prstGeom prst="rect">
            <a:avLst/>
          </a:prstGeom>
          <a:gradFill>
            <a:gsLst>
              <a:gs pos="0">
                <a:srgbClr val="000000"/>
              </a:gs>
              <a:gs pos="100000">
                <a:srgbClr val="366092"/>
              </a:gs>
            </a:gsLst>
            <a:lin ang="150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7" name="Google Shape;167;p5"/>
          <p:cNvSpPr/>
          <p:nvPr/>
        </p:nvSpPr>
        <p:spPr>
          <a:xfrm flipH="1" rot="10800000">
            <a:off x="341640" y="-1720"/>
            <a:ext cx="8812530" cy="6840685"/>
          </a:xfrm>
          <a:prstGeom prst="rect">
            <a:avLst/>
          </a:prstGeom>
          <a:gradFill>
            <a:gsLst>
              <a:gs pos="0">
                <a:srgbClr val="244061">
                  <a:alpha val="60392"/>
                </a:srgbClr>
              </a:gs>
              <a:gs pos="21000">
                <a:srgbClr val="244061">
                  <a:alpha val="60392"/>
                </a:srgbClr>
              </a:gs>
              <a:gs pos="100000">
                <a:srgbClr val="4F81BD">
                  <a:alpha val="0"/>
                </a:srgbClr>
              </a:gs>
            </a:gsLst>
            <a:lin ang="21593999"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8" name="Google Shape;168;p5"/>
          <p:cNvSpPr/>
          <p:nvPr/>
        </p:nvSpPr>
        <p:spPr>
          <a:xfrm>
            <a:off x="6454540" y="-1291"/>
            <a:ext cx="2706134" cy="6858864"/>
          </a:xfrm>
          <a:prstGeom prst="rect">
            <a:avLst/>
          </a:prstGeom>
          <a:gradFill>
            <a:gsLst>
              <a:gs pos="0">
                <a:srgbClr val="366092">
                  <a:alpha val="0"/>
                </a:srgbClr>
              </a:gs>
              <a:gs pos="99000">
                <a:srgbClr val="000000">
                  <a:alpha val="40392"/>
                </a:srgbClr>
              </a:gs>
              <a:gs pos="100000">
                <a:srgbClr val="000000">
                  <a:alpha val="40392"/>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5"/>
          <p:cNvSpPr/>
          <p:nvPr/>
        </p:nvSpPr>
        <p:spPr>
          <a:xfrm rot="-6325827">
            <a:off x="3923854" y="1402819"/>
            <a:ext cx="4967533" cy="3741293"/>
          </a:xfrm>
          <a:prstGeom prst="ellipse">
            <a:avLst/>
          </a:prstGeom>
          <a:gradFill>
            <a:gsLst>
              <a:gs pos="0">
                <a:srgbClr val="4F81BD">
                  <a:alpha val="23529"/>
                </a:srgbClr>
              </a:gs>
              <a:gs pos="79000">
                <a:srgbClr val="93B3D7">
                  <a:alpha val="0"/>
                </a:srgbClr>
              </a:gs>
              <a:gs pos="100000">
                <a:srgbClr val="93B3D7">
                  <a:alpha val="0"/>
                </a:srgbClr>
              </a:gs>
            </a:gsLst>
            <a:lin ang="14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5"/>
          <p:cNvSpPr txBox="1"/>
          <p:nvPr>
            <p:ph type="ctrTitle"/>
          </p:nvPr>
        </p:nvSpPr>
        <p:spPr>
          <a:xfrm>
            <a:off x="1040148" y="818984"/>
            <a:ext cx="4947184" cy="3268520"/>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Clr>
                <a:srgbClr val="FFFFFF"/>
              </a:buClr>
              <a:buSzPts val="4200"/>
              <a:buFont typeface="Calibri"/>
              <a:buNone/>
            </a:pPr>
            <a:r>
              <a:rPr lang="en-CA" sz="4200">
                <a:solidFill>
                  <a:srgbClr val="FFFFFF"/>
                </a:solidFill>
              </a:rPr>
              <a:t>System Design</a:t>
            </a:r>
            <a:endParaRPr/>
          </a:p>
        </p:txBody>
      </p:sp>
      <p:sp>
        <p:nvSpPr>
          <p:cNvPr id="171" name="Google Shape;171;p5"/>
          <p:cNvSpPr/>
          <p:nvPr/>
        </p:nvSpPr>
        <p:spPr>
          <a:xfrm flipH="1" rot="10800000">
            <a:off x="4735" y="4480038"/>
            <a:ext cx="9134528" cy="2377962"/>
          </a:xfrm>
          <a:prstGeom prst="rect">
            <a:avLst/>
          </a:prstGeom>
          <a:gradFill>
            <a:gsLst>
              <a:gs pos="0">
                <a:srgbClr val="366092">
                  <a:alpha val="49411"/>
                </a:srgbClr>
              </a:gs>
              <a:gs pos="99000">
                <a:srgbClr val="000000">
                  <a:alpha val="33333"/>
                </a:srgbClr>
              </a:gs>
              <a:gs pos="100000">
                <a:srgbClr val="000000">
                  <a:alpha val="33333"/>
                </a:srgbClr>
              </a:gs>
            </a:gsLst>
            <a:lin ang="17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2" name="Google Shape;172;p5"/>
          <p:cNvSpPr txBox="1"/>
          <p:nvPr>
            <p:ph idx="1" type="subTitle"/>
          </p:nvPr>
        </p:nvSpPr>
        <p:spPr>
          <a:xfrm>
            <a:off x="1448905" y="4797188"/>
            <a:ext cx="4538427" cy="1241828"/>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FFFFFF"/>
              </a:buClr>
              <a:buSzPts val="2200"/>
              <a:buNone/>
            </a:pPr>
            <a:r>
              <a:rPr lang="en-CA" sz="2200">
                <a:solidFill>
                  <a:srgbClr val="FFFFFF"/>
                </a:solidFill>
              </a:rPr>
              <a:t>System Architecture Design</a:t>
            </a:r>
            <a:endParaRPr/>
          </a:p>
          <a:p>
            <a:pPr indent="0" lvl="0" marL="0" rtl="0" algn="r">
              <a:lnSpc>
                <a:spcPct val="90000"/>
              </a:lnSpc>
              <a:spcBef>
                <a:spcPts val="440"/>
              </a:spcBef>
              <a:spcAft>
                <a:spcPts val="0"/>
              </a:spcAft>
              <a:buClr>
                <a:srgbClr val="FFFFFF"/>
              </a:buClr>
              <a:buSzPts val="2200"/>
              <a:buNone/>
            </a:pPr>
            <a:r>
              <a:rPr lang="en-CA" sz="2200">
                <a:solidFill>
                  <a:srgbClr val="FFFFFF"/>
                </a:solidFill>
              </a:rPr>
              <a:t>Flowchart</a:t>
            </a:r>
            <a:r>
              <a:rPr lang="en-CA" sz="2200">
                <a:solidFill>
                  <a:srgbClr val="FFFFFF"/>
                </a:solidFill>
              </a:rPr>
              <a:t> Diagram</a:t>
            </a:r>
            <a:endParaRPr/>
          </a:p>
          <a:p>
            <a:pPr indent="0" lvl="0" marL="0" rtl="0" algn="r">
              <a:lnSpc>
                <a:spcPct val="90000"/>
              </a:lnSpc>
              <a:spcBef>
                <a:spcPts val="440"/>
              </a:spcBef>
              <a:spcAft>
                <a:spcPts val="0"/>
              </a:spcAft>
              <a:buClr>
                <a:srgbClr val="FFFFFF"/>
              </a:buClr>
              <a:buSzPts val="2200"/>
              <a:buNone/>
            </a:pPr>
            <a:r>
              <a:rPr lang="en-CA" sz="2200">
                <a:solidFill>
                  <a:srgbClr val="FFFFFF"/>
                </a:solidFill>
              </a:rPr>
              <a:t>State Transition Diagram</a:t>
            </a:r>
            <a:endParaRPr/>
          </a:p>
        </p:txBody>
      </p:sp>
      <p:sp>
        <p:nvSpPr>
          <p:cNvPr id="173" name="Google Shape;173;p5"/>
          <p:cNvSpPr/>
          <p:nvPr/>
        </p:nvSpPr>
        <p:spPr>
          <a:xfrm flipH="1" rot="-5400000">
            <a:off x="4368117" y="2081692"/>
            <a:ext cx="6857572" cy="2694194"/>
          </a:xfrm>
          <a:prstGeom prst="rect">
            <a:avLst/>
          </a:prstGeom>
          <a:gradFill>
            <a:gsLst>
              <a:gs pos="0">
                <a:srgbClr val="366092">
                  <a:alpha val="49411"/>
                </a:srgbClr>
              </a:gs>
              <a:gs pos="99000">
                <a:srgbClr val="000000">
                  <a:alpha val="0"/>
                </a:srgbClr>
              </a:gs>
              <a:gs pos="100000">
                <a:srgbClr val="000000">
                  <a:alpha val="0"/>
                </a:srgbClr>
              </a:gs>
            </a:gsLst>
            <a:lin ang="156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4" name="Google Shape;174;p5"/>
          <p:cNvSpPr txBox="1"/>
          <p:nvPr>
            <p:ph idx="12" type="sldNum"/>
          </p:nvPr>
        </p:nvSpPr>
        <p:spPr>
          <a:xfrm>
            <a:off x="8778240" y="6455664"/>
            <a:ext cx="336042" cy="365125"/>
          </a:xfrm>
          <a:prstGeom prst="rect">
            <a:avLst/>
          </a:prstGeom>
          <a:noFill/>
          <a:ln>
            <a:noFill/>
          </a:ln>
        </p:spPr>
        <p:txBody>
          <a:bodyPr anchorCtr="0" anchor="ctr" bIns="45700" lIns="91425" spcFirstLastPara="1" rIns="91425" wrap="square" tIns="45700">
            <a:normAutofit/>
          </a:bodyPr>
          <a:lstStyle/>
          <a:p>
            <a:pPr indent="0" lvl="0" marL="0" rtl="0" algn="r">
              <a:lnSpc>
                <a:spcPct val="100000"/>
              </a:lnSpc>
              <a:spcBef>
                <a:spcPts val="0"/>
              </a:spcBef>
              <a:spcAft>
                <a:spcPts val="0"/>
              </a:spcAft>
              <a:buSzPts val="1000"/>
              <a:buNone/>
            </a:pPr>
            <a:fld id="{00000000-1234-1234-1234-123412341234}" type="slidenum">
              <a:rPr lang="en-CA" sz="1000">
                <a:solidFill>
                  <a:srgbClr val="FFFFFF"/>
                </a:solidFill>
              </a:rPr>
              <a:t>‹#›</a:t>
            </a:fld>
            <a:endParaRPr sz="1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99f6197e88_0_0"/>
          <p:cNvSpPr/>
          <p:nvPr/>
        </p:nvSpPr>
        <p:spPr>
          <a:xfrm>
            <a:off x="267800" y="5116503"/>
            <a:ext cx="8642400" cy="11592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0" name="Google Shape;180;g399f6197e88_0_0"/>
          <p:cNvSpPr/>
          <p:nvPr/>
        </p:nvSpPr>
        <p:spPr>
          <a:xfrm>
            <a:off x="303350" y="1939002"/>
            <a:ext cx="8642400" cy="1856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1" name="Google Shape;181;g399f6197e88_0_0"/>
          <p:cNvSpPr/>
          <p:nvPr/>
        </p:nvSpPr>
        <p:spPr>
          <a:xfrm>
            <a:off x="5486991" y="5346425"/>
            <a:ext cx="1568400" cy="6603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Igniter</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(Digital Output)</a:t>
            </a:r>
            <a:endParaRPr b="1" sz="1600">
              <a:latin typeface="Calibri"/>
              <a:ea typeface="Calibri"/>
              <a:cs typeface="Calibri"/>
              <a:sym typeface="Calibri"/>
            </a:endParaRPr>
          </a:p>
        </p:txBody>
      </p:sp>
      <p:sp>
        <p:nvSpPr>
          <p:cNvPr id="182" name="Google Shape;182;g399f6197e88_0_0"/>
          <p:cNvSpPr txBox="1"/>
          <p:nvPr>
            <p:ph type="title"/>
          </p:nvPr>
        </p:nvSpPr>
        <p:spPr>
          <a:xfrm>
            <a:off x="524784" y="248038"/>
            <a:ext cx="8162100" cy="1159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Calibri"/>
              <a:buNone/>
            </a:pPr>
            <a:r>
              <a:rPr lang="en-CA" sz="3600"/>
              <a:t>System architecture diagram</a:t>
            </a:r>
            <a:endParaRPr sz="3500">
              <a:latin typeface="Calibri"/>
              <a:ea typeface="Calibri"/>
              <a:cs typeface="Calibri"/>
              <a:sym typeface="Calibri"/>
            </a:endParaRPr>
          </a:p>
        </p:txBody>
      </p:sp>
      <p:cxnSp>
        <p:nvCxnSpPr>
          <p:cNvPr id="183" name="Google Shape;183;g399f6197e88_0_0"/>
          <p:cNvCxnSpPr>
            <a:stCxn id="184" idx="2"/>
            <a:endCxn id="185" idx="0"/>
          </p:cNvCxnSpPr>
          <p:nvPr/>
        </p:nvCxnSpPr>
        <p:spPr>
          <a:xfrm>
            <a:off x="4682775" y="1581100"/>
            <a:ext cx="0" cy="5250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186" name="Google Shape;186;g399f6197e88_0_0"/>
          <p:cNvSpPr/>
          <p:nvPr/>
        </p:nvSpPr>
        <p:spPr>
          <a:xfrm>
            <a:off x="448350" y="5346425"/>
            <a:ext cx="1568400" cy="660300"/>
          </a:xfrm>
          <a:prstGeom prst="rect">
            <a:avLst/>
          </a:prstGeom>
          <a:gradFill>
            <a:gsLst>
              <a:gs pos="0">
                <a:srgbClr val="DFEAFB"/>
              </a:gs>
              <a:gs pos="100000">
                <a:srgbClr val="6E9CE7"/>
              </a:gs>
            </a:gsLst>
            <a:path path="circle">
              <a:fillToRect b="50%" l="50%" r="50%" t="50%"/>
            </a:path>
            <a:tileRect/>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Temperature Sensor </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(Analog Input)</a:t>
            </a:r>
            <a:endParaRPr b="1" sz="1600">
              <a:latin typeface="Calibri"/>
              <a:ea typeface="Calibri"/>
              <a:cs typeface="Calibri"/>
              <a:sym typeface="Calibri"/>
            </a:endParaRPr>
          </a:p>
        </p:txBody>
      </p:sp>
      <p:sp>
        <p:nvSpPr>
          <p:cNvPr id="187" name="Google Shape;187;g399f6197e88_0_0"/>
          <p:cNvSpPr/>
          <p:nvPr/>
        </p:nvSpPr>
        <p:spPr>
          <a:xfrm>
            <a:off x="3807444" y="5346425"/>
            <a:ext cx="1568400" cy="6603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Gas Valve</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(Digital Output)</a:t>
            </a:r>
            <a:endParaRPr b="1" sz="1600">
              <a:latin typeface="Calibri"/>
              <a:ea typeface="Calibri"/>
              <a:cs typeface="Calibri"/>
              <a:sym typeface="Calibri"/>
            </a:endParaRPr>
          </a:p>
        </p:txBody>
      </p:sp>
      <p:sp>
        <p:nvSpPr>
          <p:cNvPr id="184" name="Google Shape;184;g399f6197e88_0_0"/>
          <p:cNvSpPr/>
          <p:nvPr/>
        </p:nvSpPr>
        <p:spPr>
          <a:xfrm>
            <a:off x="3322125" y="1117600"/>
            <a:ext cx="2721300" cy="463500"/>
          </a:xfrm>
          <a:prstGeom prst="rect">
            <a:avLst/>
          </a:prstGeom>
          <a:gradFill>
            <a:gsLst>
              <a:gs pos="0">
                <a:srgbClr val="D99593"/>
              </a:gs>
              <a:gs pos="100000">
                <a:srgbClr val="F2DADA"/>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ptx_elf_cookie_oven.ino</a:t>
            </a:r>
            <a:endParaRPr b="0" i="0" sz="1400" u="none" cap="none" strike="noStrike">
              <a:solidFill>
                <a:srgbClr val="000000"/>
              </a:solidFill>
              <a:latin typeface="Arial"/>
              <a:ea typeface="Arial"/>
              <a:cs typeface="Arial"/>
              <a:sym typeface="Arial"/>
            </a:endParaRPr>
          </a:p>
        </p:txBody>
      </p:sp>
      <p:sp>
        <p:nvSpPr>
          <p:cNvPr id="188" name="Google Shape;188;g399f6197e88_0_0"/>
          <p:cNvSpPr txBox="1"/>
          <p:nvPr>
            <p:ph idx="12" type="sldNum"/>
          </p:nvPr>
        </p:nvSpPr>
        <p:spPr>
          <a:xfrm>
            <a:off x="6673400" y="6259338"/>
            <a:ext cx="21336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CA"/>
              <a:t>‹#›</a:t>
            </a:fld>
            <a:endParaRPr/>
          </a:p>
        </p:txBody>
      </p:sp>
      <p:sp>
        <p:nvSpPr>
          <p:cNvPr id="189" name="Google Shape;189;g399f6197e88_0_0"/>
          <p:cNvSpPr/>
          <p:nvPr/>
        </p:nvSpPr>
        <p:spPr>
          <a:xfrm>
            <a:off x="2127897" y="5346425"/>
            <a:ext cx="1568400" cy="660300"/>
          </a:xfrm>
          <a:prstGeom prst="rect">
            <a:avLst/>
          </a:prstGeom>
          <a:gradFill>
            <a:gsLst>
              <a:gs pos="0">
                <a:srgbClr val="3E7FCD"/>
              </a:gs>
              <a:gs pos="100000">
                <a:srgbClr val="96C0FF"/>
              </a:gs>
            </a:gsLst>
            <a:lin ang="16200038"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Door Switch</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(Digital Input)</a:t>
            </a:r>
            <a:endParaRPr b="1" sz="1600">
              <a:latin typeface="Calibri"/>
              <a:ea typeface="Calibri"/>
              <a:cs typeface="Calibri"/>
              <a:sym typeface="Calibri"/>
            </a:endParaRPr>
          </a:p>
        </p:txBody>
      </p:sp>
      <p:sp>
        <p:nvSpPr>
          <p:cNvPr id="190" name="Google Shape;190;g399f6197e88_0_0"/>
          <p:cNvSpPr/>
          <p:nvPr/>
        </p:nvSpPr>
        <p:spPr>
          <a:xfrm>
            <a:off x="6813675" y="2981995"/>
            <a:ext cx="1981500" cy="660300"/>
          </a:xfrm>
          <a:prstGeom prst="rect">
            <a:avLst/>
          </a:prstGeom>
          <a:gradFill>
            <a:gsLst>
              <a:gs pos="0">
                <a:srgbClr val="B7CE88"/>
              </a:gs>
              <a:gs pos="100000">
                <a:srgbClr val="778F45"/>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ptx_logging</a:t>
            </a:r>
            <a:endParaRPr b="1" sz="1800">
              <a:latin typeface="Calibri"/>
              <a:ea typeface="Calibri"/>
              <a:cs typeface="Calibri"/>
              <a:sym typeface="Calibri"/>
            </a:endParaRPr>
          </a:p>
        </p:txBody>
      </p:sp>
      <p:sp>
        <p:nvSpPr>
          <p:cNvPr id="191" name="Google Shape;191;g399f6197e88_0_0"/>
          <p:cNvSpPr/>
          <p:nvPr/>
        </p:nvSpPr>
        <p:spPr>
          <a:xfrm>
            <a:off x="448350" y="2981995"/>
            <a:ext cx="1981500" cy="660300"/>
          </a:xfrm>
          <a:prstGeom prst="rect">
            <a:avLst/>
          </a:prstGeom>
          <a:gradFill>
            <a:gsLst>
              <a:gs pos="0">
                <a:srgbClr val="B7CE88"/>
              </a:gs>
              <a:gs pos="100000">
                <a:srgbClr val="778F45"/>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ptx_oven_config</a:t>
            </a:r>
            <a:endParaRPr b="1" sz="1800">
              <a:latin typeface="Calibri"/>
              <a:ea typeface="Calibri"/>
              <a:cs typeface="Calibri"/>
              <a:sym typeface="Calibri"/>
            </a:endParaRPr>
          </a:p>
        </p:txBody>
      </p:sp>
      <p:sp>
        <p:nvSpPr>
          <p:cNvPr id="192" name="Google Shape;192;g399f6197e88_0_0"/>
          <p:cNvSpPr/>
          <p:nvPr/>
        </p:nvSpPr>
        <p:spPr>
          <a:xfrm>
            <a:off x="4691900" y="2981995"/>
            <a:ext cx="1981500" cy="660300"/>
          </a:xfrm>
          <a:prstGeom prst="rect">
            <a:avLst/>
          </a:prstGeom>
          <a:gradFill>
            <a:gsLst>
              <a:gs pos="0">
                <a:srgbClr val="B7CE88"/>
              </a:gs>
              <a:gs pos="100000">
                <a:srgbClr val="778F45"/>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ptx_actuator</a:t>
            </a:r>
            <a:endParaRPr b="1" sz="1800">
              <a:latin typeface="Calibri"/>
              <a:ea typeface="Calibri"/>
              <a:cs typeface="Calibri"/>
              <a:sym typeface="Calibri"/>
            </a:endParaRPr>
          </a:p>
        </p:txBody>
      </p:sp>
      <p:sp>
        <p:nvSpPr>
          <p:cNvPr id="193" name="Google Shape;193;g399f6197e88_0_0"/>
          <p:cNvSpPr/>
          <p:nvPr/>
        </p:nvSpPr>
        <p:spPr>
          <a:xfrm>
            <a:off x="2570125" y="2981995"/>
            <a:ext cx="1981500" cy="660300"/>
          </a:xfrm>
          <a:prstGeom prst="rect">
            <a:avLst/>
          </a:prstGeom>
          <a:gradFill>
            <a:gsLst>
              <a:gs pos="0">
                <a:srgbClr val="B7CE88"/>
              </a:gs>
              <a:gs pos="100000">
                <a:srgbClr val="778F45"/>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ptx_sensor_filter</a:t>
            </a:r>
            <a:endParaRPr b="1" sz="1800">
              <a:latin typeface="Calibri"/>
              <a:ea typeface="Calibri"/>
              <a:cs typeface="Calibri"/>
              <a:sym typeface="Calibri"/>
            </a:endParaRPr>
          </a:p>
        </p:txBody>
      </p:sp>
      <p:sp>
        <p:nvSpPr>
          <p:cNvPr id="185" name="Google Shape;185;g399f6197e88_0_0"/>
          <p:cNvSpPr/>
          <p:nvPr/>
        </p:nvSpPr>
        <p:spPr>
          <a:xfrm>
            <a:off x="3322125" y="2106095"/>
            <a:ext cx="2721300" cy="660300"/>
          </a:xfrm>
          <a:prstGeom prst="rect">
            <a:avLst/>
          </a:prstGeom>
          <a:gradFill>
            <a:gsLst>
              <a:gs pos="0">
                <a:srgbClr val="B7CE88"/>
              </a:gs>
              <a:gs pos="100000">
                <a:srgbClr val="778F45"/>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ptx_oven_control</a:t>
            </a:r>
            <a:endParaRPr b="1" sz="1800">
              <a:latin typeface="Calibri"/>
              <a:ea typeface="Calibri"/>
              <a:cs typeface="Calibri"/>
              <a:sym typeface="Calibri"/>
            </a:endParaRPr>
          </a:p>
        </p:txBody>
      </p:sp>
      <p:sp>
        <p:nvSpPr>
          <p:cNvPr id="194" name="Google Shape;194;g399f6197e88_0_0"/>
          <p:cNvSpPr/>
          <p:nvPr/>
        </p:nvSpPr>
        <p:spPr>
          <a:xfrm>
            <a:off x="267800" y="4893875"/>
            <a:ext cx="1883100" cy="222600"/>
          </a:xfrm>
          <a:prstGeom prst="rect">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000">
                <a:solidFill>
                  <a:schemeClr val="dk1"/>
                </a:solidFill>
                <a:latin typeface="Calibri"/>
                <a:ea typeface="Calibri"/>
                <a:cs typeface="Calibri"/>
                <a:sym typeface="Calibri"/>
              </a:rPr>
              <a:t>Hardware layer</a:t>
            </a:r>
            <a:endParaRPr>
              <a:latin typeface="Calibri"/>
              <a:ea typeface="Calibri"/>
              <a:cs typeface="Calibri"/>
              <a:sym typeface="Calibri"/>
            </a:endParaRPr>
          </a:p>
        </p:txBody>
      </p:sp>
      <p:sp>
        <p:nvSpPr>
          <p:cNvPr id="195" name="Google Shape;195;g399f6197e88_0_0"/>
          <p:cNvSpPr/>
          <p:nvPr/>
        </p:nvSpPr>
        <p:spPr>
          <a:xfrm>
            <a:off x="3322125" y="4376621"/>
            <a:ext cx="2721300" cy="365100"/>
          </a:xfrm>
          <a:prstGeom prst="rect">
            <a:avLst/>
          </a:prstGeom>
          <a:gradFill>
            <a:gsLst>
              <a:gs pos="0">
                <a:srgbClr val="FABA86"/>
              </a:gs>
              <a:gs pos="100000">
                <a:srgbClr val="E97414"/>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800">
                <a:latin typeface="Calibri"/>
                <a:ea typeface="Calibri"/>
                <a:cs typeface="Calibri"/>
                <a:sym typeface="Calibri"/>
              </a:rPr>
              <a:t>api.cpp</a:t>
            </a:r>
            <a:endParaRPr b="1" sz="1800">
              <a:latin typeface="Calibri"/>
              <a:ea typeface="Calibri"/>
              <a:cs typeface="Calibri"/>
              <a:sym typeface="Calibri"/>
            </a:endParaRPr>
          </a:p>
        </p:txBody>
      </p:sp>
      <p:sp>
        <p:nvSpPr>
          <p:cNvPr id="196" name="Google Shape;196;g399f6197e88_0_0"/>
          <p:cNvSpPr/>
          <p:nvPr/>
        </p:nvSpPr>
        <p:spPr>
          <a:xfrm>
            <a:off x="3130250" y="4233650"/>
            <a:ext cx="3103200" cy="6603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7" name="Google Shape;197;g399f6197e88_0_0"/>
          <p:cNvSpPr/>
          <p:nvPr/>
        </p:nvSpPr>
        <p:spPr>
          <a:xfrm>
            <a:off x="3130250" y="4011300"/>
            <a:ext cx="813900" cy="222600"/>
          </a:xfrm>
          <a:prstGeom prst="rect">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000">
                <a:solidFill>
                  <a:schemeClr val="dk1"/>
                </a:solidFill>
                <a:latin typeface="Calibri"/>
                <a:ea typeface="Calibri"/>
                <a:cs typeface="Calibri"/>
                <a:sym typeface="Calibri"/>
              </a:rPr>
              <a:t>HAL</a:t>
            </a:r>
            <a:endParaRPr>
              <a:latin typeface="Calibri"/>
              <a:ea typeface="Calibri"/>
              <a:cs typeface="Calibri"/>
              <a:sym typeface="Calibri"/>
            </a:endParaRPr>
          </a:p>
        </p:txBody>
      </p:sp>
      <p:cxnSp>
        <p:nvCxnSpPr>
          <p:cNvPr id="198" name="Google Shape;198;g399f6197e88_0_0"/>
          <p:cNvCxnSpPr/>
          <p:nvPr/>
        </p:nvCxnSpPr>
        <p:spPr>
          <a:xfrm>
            <a:off x="2909825" y="2436245"/>
            <a:ext cx="0" cy="5232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199" name="Google Shape;199;g399f6197e88_0_0"/>
          <p:cNvSpPr/>
          <p:nvPr/>
        </p:nvSpPr>
        <p:spPr>
          <a:xfrm>
            <a:off x="303352" y="1710743"/>
            <a:ext cx="1849800" cy="2226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CA" sz="2000">
                <a:solidFill>
                  <a:schemeClr val="dk1"/>
                </a:solidFill>
                <a:latin typeface="Calibri"/>
                <a:ea typeface="Calibri"/>
                <a:cs typeface="Calibri"/>
                <a:sym typeface="Calibri"/>
              </a:rPr>
              <a:t>Control</a:t>
            </a:r>
            <a:r>
              <a:rPr b="1" lang="en-CA" sz="2000">
                <a:solidFill>
                  <a:schemeClr val="dk1"/>
                </a:solidFill>
                <a:latin typeface="Calibri"/>
                <a:ea typeface="Calibri"/>
                <a:cs typeface="Calibri"/>
                <a:sym typeface="Calibri"/>
              </a:rPr>
              <a:t> layer</a:t>
            </a:r>
            <a:endParaRPr>
              <a:latin typeface="Calibri"/>
              <a:ea typeface="Calibri"/>
              <a:cs typeface="Calibri"/>
              <a:sym typeface="Calibri"/>
            </a:endParaRPr>
          </a:p>
        </p:txBody>
      </p:sp>
      <p:cxnSp>
        <p:nvCxnSpPr>
          <p:cNvPr id="200" name="Google Shape;200;g399f6197e88_0_0"/>
          <p:cNvCxnSpPr>
            <a:stCxn id="185" idx="3"/>
            <a:endCxn id="190" idx="0"/>
          </p:cNvCxnSpPr>
          <p:nvPr/>
        </p:nvCxnSpPr>
        <p:spPr>
          <a:xfrm>
            <a:off x="6043425" y="2436245"/>
            <a:ext cx="1761000" cy="545700"/>
          </a:xfrm>
          <a:prstGeom prst="bentConnector2">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01" name="Google Shape;201;g399f6197e88_0_0"/>
          <p:cNvCxnSpPr>
            <a:stCxn id="185" idx="1"/>
            <a:endCxn id="191" idx="0"/>
          </p:cNvCxnSpPr>
          <p:nvPr/>
        </p:nvCxnSpPr>
        <p:spPr>
          <a:xfrm flipH="1">
            <a:off x="1439025" y="2436245"/>
            <a:ext cx="1883100" cy="545700"/>
          </a:xfrm>
          <a:prstGeom prst="bentConnector2">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02" name="Google Shape;202;g399f6197e88_0_0"/>
          <p:cNvCxnSpPr/>
          <p:nvPr/>
        </p:nvCxnSpPr>
        <p:spPr>
          <a:xfrm>
            <a:off x="6377875" y="2447495"/>
            <a:ext cx="0" cy="5232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03" name="Google Shape;203;g399f6197e88_0_0"/>
          <p:cNvCxnSpPr>
            <a:stCxn id="190" idx="2"/>
            <a:endCxn id="196" idx="0"/>
          </p:cNvCxnSpPr>
          <p:nvPr/>
        </p:nvCxnSpPr>
        <p:spPr>
          <a:xfrm rot="5400000">
            <a:off x="5947425" y="2376595"/>
            <a:ext cx="591300" cy="3122700"/>
          </a:xfrm>
          <a:prstGeom prst="bentConnector3">
            <a:avLst>
              <a:gd fmla="val 23153"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04" name="Google Shape;204;g399f6197e88_0_0"/>
          <p:cNvCxnSpPr>
            <a:stCxn id="193" idx="2"/>
            <a:endCxn id="196" idx="0"/>
          </p:cNvCxnSpPr>
          <p:nvPr/>
        </p:nvCxnSpPr>
        <p:spPr>
          <a:xfrm flipH="1" rot="-5400000">
            <a:off x="3825775" y="3377395"/>
            <a:ext cx="591300" cy="1121100"/>
          </a:xfrm>
          <a:prstGeom prst="bentConnector3">
            <a:avLst>
              <a:gd fmla="val 21111"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05" name="Google Shape;205;g399f6197e88_0_0"/>
          <p:cNvCxnSpPr>
            <a:stCxn id="192" idx="2"/>
            <a:endCxn id="196" idx="0"/>
          </p:cNvCxnSpPr>
          <p:nvPr/>
        </p:nvCxnSpPr>
        <p:spPr>
          <a:xfrm rot="5400000">
            <a:off x="4886600" y="3437545"/>
            <a:ext cx="591300" cy="1000800"/>
          </a:xfrm>
          <a:prstGeom prst="bentConnector3">
            <a:avLst>
              <a:gd fmla="val 23153" name="adj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206" name="Google Shape;206;g399f6197e88_0_0"/>
          <p:cNvCxnSpPr/>
          <p:nvPr/>
        </p:nvCxnSpPr>
        <p:spPr>
          <a:xfrm>
            <a:off x="4682775" y="4894007"/>
            <a:ext cx="0" cy="4431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207" name="Google Shape;207;g399f6197e88_0_0"/>
          <p:cNvSpPr/>
          <p:nvPr/>
        </p:nvSpPr>
        <p:spPr>
          <a:xfrm>
            <a:off x="7166541" y="5365950"/>
            <a:ext cx="1568400" cy="660300"/>
          </a:xfrm>
          <a:prstGeom prst="rect">
            <a:avLst/>
          </a:prstGeom>
          <a:gradFill>
            <a:gsLst>
              <a:gs pos="0">
                <a:srgbClr val="3176EE"/>
              </a:gs>
              <a:gs pos="100000">
                <a:srgbClr val="113D8A"/>
              </a:gs>
            </a:gsLst>
            <a:lin ang="5400012" scaled="0"/>
          </a:gradFill>
          <a:ln cap="flat" cmpd="sng" w="9525">
            <a:solidFill>
              <a:srgbClr val="4A7DBA"/>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System LED</a:t>
            </a:r>
            <a:endParaRPr b="1" sz="1600">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800"/>
              <a:buFont typeface="Arial"/>
              <a:buNone/>
            </a:pPr>
            <a:r>
              <a:rPr b="1" lang="en-CA" sz="1600">
                <a:latin typeface="Calibri"/>
                <a:ea typeface="Calibri"/>
                <a:cs typeface="Calibri"/>
                <a:sym typeface="Calibri"/>
              </a:rPr>
              <a:t>(Digital Output)</a:t>
            </a:r>
            <a:endParaRPr b="1" sz="16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cp:coreProperties>
</file>